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309" r:id="rId3"/>
    <p:sldId id="351" r:id="rId4"/>
    <p:sldId id="380" r:id="rId5"/>
    <p:sldId id="381" r:id="rId6"/>
    <p:sldId id="382" r:id="rId7"/>
    <p:sldId id="349" r:id="rId8"/>
    <p:sldId id="361" r:id="rId9"/>
    <p:sldId id="362" r:id="rId10"/>
    <p:sldId id="363" r:id="rId11"/>
    <p:sldId id="364" r:id="rId12"/>
    <p:sldId id="365" r:id="rId13"/>
    <p:sldId id="394" r:id="rId14"/>
    <p:sldId id="367" r:id="rId15"/>
    <p:sldId id="368" r:id="rId16"/>
    <p:sldId id="369" r:id="rId17"/>
    <p:sldId id="348" r:id="rId18"/>
    <p:sldId id="390" r:id="rId19"/>
    <p:sldId id="391" r:id="rId20"/>
    <p:sldId id="392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86" r:id="rId29"/>
    <p:sldId id="334" r:id="rId30"/>
    <p:sldId id="393" r:id="rId31"/>
    <p:sldId id="336" r:id="rId32"/>
    <p:sldId id="337" r:id="rId33"/>
    <p:sldId id="338" r:id="rId34"/>
    <p:sldId id="340" r:id="rId35"/>
    <p:sldId id="343" r:id="rId36"/>
    <p:sldId id="353" r:id="rId37"/>
    <p:sldId id="354" r:id="rId38"/>
    <p:sldId id="355" r:id="rId39"/>
    <p:sldId id="356" r:id="rId40"/>
    <p:sldId id="344" r:id="rId41"/>
    <p:sldId id="358" r:id="rId42"/>
    <p:sldId id="359" r:id="rId43"/>
    <p:sldId id="360" r:id="rId44"/>
    <p:sldId id="373" r:id="rId45"/>
    <p:sldId id="375" r:id="rId46"/>
    <p:sldId id="377" r:id="rId47"/>
    <p:sldId id="378" r:id="rId48"/>
    <p:sldId id="350" r:id="rId49"/>
    <p:sldId id="352" r:id="rId50"/>
    <p:sldId id="270" r:id="rId51"/>
  </p:sldIdLst>
  <p:sldSz cx="9144000" cy="5143500" type="screen16x9"/>
  <p:notesSz cx="6864350" cy="9996488"/>
  <p:embeddedFontLst>
    <p:embeddedFont>
      <p:font typeface="-윤고딕330" panose="02030504000101010101" pitchFamily="18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  <p:embeddedFont>
      <p:font typeface="나눔손글씨 붓" panose="03060600000000000000" pitchFamily="66" charset="-127"/>
      <p:regular r:id="rId57"/>
    </p:embeddedFont>
    <p:embeddedFont>
      <p:font typeface="나눔고딕" panose="020D0604000000000000" pitchFamily="50" charset="-127"/>
      <p:regular r:id="rId58"/>
      <p:bold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0000"/>
    <a:srgbClr val="A41F00"/>
    <a:srgbClr val="FF3300"/>
    <a:srgbClr val="018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 autoAdjust="0"/>
    <p:restoredTop sz="87057" autoAdjust="0"/>
  </p:normalViewPr>
  <p:slideViewPr>
    <p:cSldViewPr>
      <p:cViewPr varScale="1">
        <p:scale>
          <a:sx n="101" d="100"/>
          <a:sy n="101" d="100"/>
        </p:scale>
        <p:origin x="-922" y="-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82"/>
      </p:cViewPr>
      <p:guideLst>
        <p:guide orient="horz" pos="3149"/>
        <p:guide pos="216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821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EA33AB68-4A6E-468B-B289-DAB1B407950D}" type="datetimeFigureOut">
              <a:rPr lang="ko-KR" altLang="en-US" smtClean="0"/>
              <a:t>2015-05-16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821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B22DC78A-561D-4A85-95CB-F6688D9F707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60120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F6ADE1E6-ABA9-4350-BD9F-4FF2AF01D107}" type="datetimeFigureOut">
              <a:rPr lang="ko-KR" altLang="en-US" smtClean="0"/>
              <a:t>2015-05-16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0013" y="749300"/>
            <a:ext cx="6664325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748332"/>
            <a:ext cx="5491480" cy="4498420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9C758061-0441-482E-B1C4-4B5F11DF102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6339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배팅팀 발표를 시작하겠습니다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저는 팀장 이경원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팀원 배소연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팀원 심의석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146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프로그램의 특화서비스는 </a:t>
            </a:r>
            <a:endParaRPr lang="en-US" altLang="ko-KR" dirty="0" smtClean="0"/>
          </a:p>
          <a:p>
            <a:r>
              <a:rPr lang="ko-KR" altLang="en-US" dirty="0" smtClean="0"/>
              <a:t>실제 단어단위로 정확도와 속도를 관리한다는 것입니다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WPM</a:t>
            </a:r>
            <a:r>
              <a:rPr lang="ko-KR" altLang="en-US" dirty="0" smtClean="0"/>
              <a:t>은 단어의 문자수를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개라고 일반화 시킨</a:t>
            </a:r>
            <a:r>
              <a:rPr lang="ko-KR" altLang="en-US" baseline="0" dirty="0" smtClean="0"/>
              <a:t> 후에 속도와 정확도를 측정합니다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하지만 저희 프로그램 특성상 단어단위의 키워드가 중요하기때문에 </a:t>
            </a:r>
            <a:endParaRPr lang="en-US" altLang="ko-KR" baseline="0" dirty="0" smtClean="0"/>
          </a:p>
          <a:p>
            <a:r>
              <a:rPr lang="ko-KR" altLang="en-US" baseline="0" dirty="0" smtClean="0"/>
              <a:t>실제단어의 정확도를 측정해 자주 틀리는 단어연습을 할 수 있도록 구현했습니다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//</a:t>
            </a:r>
            <a:r>
              <a:rPr lang="ko-KR" altLang="en-US" dirty="0"/>
              <a:t>일반 타자연습 프로그램에서도 단어연습은 제공하지만 자주 틀리는 단어들을 다시 연습 할 수 있도록 하는 시스템은 없다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>
              <a:lnSpc>
                <a:spcPct val="220000"/>
              </a:lnSpc>
            </a:pPr>
            <a:r>
              <a:rPr lang="en-US" altLang="ko-KR" dirty="0"/>
              <a:t>//</a:t>
            </a:r>
            <a:r>
              <a:rPr lang="ko-KR" altLang="en-US" dirty="0"/>
              <a:t>특화 서비스</a:t>
            </a:r>
            <a:endParaRPr lang="en-US" altLang="ko-KR" dirty="0"/>
          </a:p>
          <a:p>
            <a:pPr>
              <a:lnSpc>
                <a:spcPct val="220000"/>
              </a:lnSpc>
            </a:pPr>
            <a:r>
              <a:rPr lang="en-US" altLang="ko-KR" dirty="0"/>
              <a:t>-</a:t>
            </a:r>
            <a:r>
              <a:rPr lang="ko-KR" altLang="en-US" dirty="0"/>
              <a:t>실제 단어단위로 정확도를 관리</a:t>
            </a:r>
            <a:r>
              <a:rPr lang="en-US" altLang="ko-KR" dirty="0"/>
              <a:t>. WPM</a:t>
            </a:r>
            <a:r>
              <a:rPr lang="ko-KR" altLang="en-US" dirty="0"/>
              <a:t>은 단어의 문자수를 </a:t>
            </a:r>
            <a:r>
              <a:rPr lang="en-US" altLang="ko-KR" dirty="0"/>
              <a:t>5</a:t>
            </a:r>
            <a:r>
              <a:rPr lang="ko-KR" altLang="en-US" dirty="0"/>
              <a:t>문자라고 일반화 시킨 후 속도 측정</a:t>
            </a:r>
            <a:endParaRPr lang="en-US" altLang="ko-KR" dirty="0"/>
          </a:p>
          <a:p>
            <a:pPr>
              <a:lnSpc>
                <a:spcPct val="220000"/>
              </a:lnSpc>
            </a:pP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저희 프로그램의 특성상 단어단위의 키워드가 중요하기 때문에 실제단어의 정확도를 측정해 자주 틀리는 단어연습을 할 수 있도록 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496E2-64E1-43BC-AB15-34109E5B0964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6881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프로그램은 총 </a:t>
            </a:r>
            <a:r>
              <a:rPr lang="en-US" altLang="ko-KR" dirty="0" smtClean="0"/>
              <a:t>13</a:t>
            </a:r>
            <a:r>
              <a:rPr lang="ko-KR" altLang="en-US" dirty="0" smtClean="0"/>
              <a:t>개의 기능을 가지고 있습니다</a:t>
            </a:r>
            <a:endParaRPr lang="en-US" altLang="ko-KR" dirty="0" smtClean="0"/>
          </a:p>
          <a:p>
            <a:r>
              <a:rPr lang="ko-KR" altLang="en-US" dirty="0" smtClean="0"/>
              <a:t>유즈케이스</a:t>
            </a:r>
            <a:r>
              <a:rPr lang="ko-KR" altLang="en-US" baseline="0" dirty="0" smtClean="0"/>
              <a:t> 다이어그램을 보시면 크게</a:t>
            </a:r>
            <a:r>
              <a:rPr lang="ko-KR" altLang="en-US" dirty="0" smtClean="0"/>
              <a:t>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개의 기능인데 파일단위 코딩연습하기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단어단위 코딩연습하기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사용자 코딩결과 분석 및 통계보기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환경설정</a:t>
            </a:r>
            <a:r>
              <a:rPr lang="en-US" altLang="ko-KR" dirty="0" smtClean="0"/>
              <a:t>,</a:t>
            </a:r>
            <a:r>
              <a:rPr lang="ko-KR" altLang="en-US" dirty="0" smtClean="0"/>
              <a:t>파일관리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인쇄하기가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파일단위 코딩연습하기는 자바파일을</a:t>
            </a:r>
            <a:r>
              <a:rPr lang="ko-KR" altLang="en-US" baseline="0" dirty="0" smtClean="0"/>
              <a:t> 예제로 코딩연습을 하는것이고</a:t>
            </a:r>
            <a:r>
              <a:rPr lang="en-US" altLang="ko-KR" baseline="0" dirty="0" smtClean="0"/>
              <a:t>,</a:t>
            </a:r>
            <a:endParaRPr lang="en-US" altLang="ko-KR" dirty="0" smtClean="0"/>
          </a:p>
          <a:p>
            <a:r>
              <a:rPr lang="ko-KR" altLang="en-US" dirty="0" smtClean="0"/>
              <a:t>단어단위 코딩연습하기는 </a:t>
            </a:r>
            <a:r>
              <a:rPr lang="en-US" altLang="ko-KR" dirty="0" smtClean="0"/>
              <a:t>package</a:t>
            </a:r>
            <a:r>
              <a:rPr lang="ko-KR" altLang="en-US" dirty="0" smtClean="0"/>
              <a:t>별 키워드나 사용자가 많이 낸 오타들을 모아 </a:t>
            </a:r>
            <a:r>
              <a:rPr lang="ko-KR" altLang="en-US" baseline="0" dirty="0" smtClean="0"/>
              <a:t> 연습하는 기능입니다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사용자 코딩결과 분석 및 통계보기는 사용자의 코딩연습 히스토리를 볼 수 있는 기능이고</a:t>
            </a:r>
            <a:endParaRPr lang="en-US" altLang="ko-KR" dirty="0" smtClean="0"/>
          </a:p>
          <a:p>
            <a:r>
              <a:rPr lang="ko-KR" altLang="en-US" dirty="0" smtClean="0"/>
              <a:t>환경설정중 사용자코딩스타일 옵션설정하기는 사용자의 코딩스타일에 맞춰 </a:t>
            </a:r>
            <a:endParaRPr lang="en-US" altLang="ko-KR" dirty="0" smtClean="0"/>
          </a:p>
          <a:p>
            <a:r>
              <a:rPr lang="ko-KR" altLang="en-US" dirty="0" smtClean="0"/>
              <a:t>시스템이 제공하는 예제들의 형식을 바꾸어주는 기능입니다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496E2-64E1-43BC-AB15-34109E5B0964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6281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구현은 시간관계상 우선순위에 따라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기능을 구현하였습니다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우선 첫번째는 파일단위 코딩연습하기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파일단위 코딩 연습하기는 긴글연습 기능으로 기존 타자연습프로그램과는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다르게 자바파일을 컨텐츠로 제공합니다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496E2-64E1-43BC-AB15-34109E5B096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6653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두번째는 단어단위 코딩연습하기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단어단위 코딩 연습하기는 </a:t>
            </a:r>
            <a:r>
              <a:rPr lang="ko-KR" altLang="en-US" baseline="0" dirty="0" smtClean="0"/>
              <a:t>자바의 </a:t>
            </a:r>
            <a:r>
              <a:rPr lang="en-US" altLang="ko-KR" baseline="0" dirty="0" smtClean="0"/>
              <a:t>package</a:t>
            </a:r>
            <a:r>
              <a:rPr lang="ko-KR" altLang="en-US" baseline="0" dirty="0" smtClean="0"/>
              <a:t>별로 클래스명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필드명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메소드명을 제공합니다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또 파일단위 코딩연습하기의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data</a:t>
            </a:r>
            <a:r>
              <a:rPr lang="ko-KR" altLang="en-US" baseline="0" dirty="0" smtClean="0"/>
              <a:t>를 토대로 산출된 정확도가 낮은 단어들만 연습할 수 있습니다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496E2-64E1-43BC-AB15-34109E5B096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246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세번째는 사용자 코딩결과 분석 및 통계보기입니다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사용자가 파일단위 코딩연습을 끝낼때마다 해당 파일연습에 대한 </a:t>
            </a:r>
            <a:r>
              <a:rPr lang="en-US" altLang="ko-KR" dirty="0" smtClean="0"/>
              <a:t>WPM, </a:t>
            </a:r>
            <a:r>
              <a:rPr lang="ko-KR" altLang="en-US" dirty="0" smtClean="0"/>
              <a:t>정확도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타이핑한 문자개수를</a:t>
            </a:r>
            <a:r>
              <a:rPr lang="ko-KR" altLang="en-US" baseline="0" dirty="0" smtClean="0"/>
              <a:t> 제공하고 사용자가 연습히스토리 보기를 요청할 때에 </a:t>
            </a:r>
            <a:r>
              <a:rPr lang="en-US" altLang="ko-KR" baseline="0" dirty="0" smtClean="0"/>
              <a:t>WPM</a:t>
            </a:r>
            <a:r>
              <a:rPr lang="ko-KR" altLang="en-US" baseline="0" dirty="0" smtClean="0"/>
              <a:t>누적 수치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정확도의 누적수치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정확도가 낮은 단어에 대한 </a:t>
            </a:r>
            <a:r>
              <a:rPr lang="en-US" altLang="ko-KR" baseline="0" dirty="0" smtClean="0"/>
              <a:t>data</a:t>
            </a:r>
            <a:r>
              <a:rPr lang="ko-KR" altLang="en-US" baseline="0" dirty="0" smtClean="0"/>
              <a:t>를 제공합니다</a:t>
            </a:r>
            <a:endParaRPr lang="en-US" altLang="ko-KR" baseline="0" dirty="0" smtClean="0"/>
          </a:p>
          <a:p>
            <a:pPr defTabSz="963283"/>
            <a:endParaRPr lang="en-US" altLang="ko-KR" baseline="0" dirty="0" smtClean="0"/>
          </a:p>
          <a:p>
            <a:pPr defTabSz="963283"/>
            <a:endParaRPr lang="en-US" altLang="ko-KR" baseline="0" dirty="0" smtClean="0"/>
          </a:p>
          <a:p>
            <a:pPr defTabSz="963283"/>
            <a:r>
              <a:rPr lang="en-US" altLang="ko-KR" baseline="0" dirty="0" smtClean="0"/>
              <a:t>//</a:t>
            </a:r>
            <a:r>
              <a:rPr lang="ko-KR" altLang="en-US" baseline="0" dirty="0" smtClean="0"/>
              <a:t>화면설계 추가해야함</a:t>
            </a:r>
            <a:endParaRPr lang="en-US" altLang="ko-KR" baseline="0" dirty="0" smtClean="0"/>
          </a:p>
          <a:p>
            <a:pPr defTabSz="963283"/>
            <a:r>
              <a:rPr lang="ko-KR" altLang="en-US" baseline="0" dirty="0" smtClean="0"/>
              <a:t>요구사항 정의서와 유즈케이스 명세서 토대로 설계된 다이어그램부터 심의석 팀원이 이어 발표하도록 하겠습니다</a:t>
            </a:r>
            <a:endParaRPr lang="en-US" altLang="ko-KR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496E2-64E1-43BC-AB15-34109E5B0964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8574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C8B82-E933-4918-844E-FB8E36FDEF35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5639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발표자 심의석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클래스다이어그램 발표를 시작하겠습니다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0457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Codeup</a:t>
            </a:r>
            <a:r>
              <a:rPr lang="ko-KR" altLang="en-US" dirty="0" smtClean="0"/>
              <a:t>은 확장성과 재사용성을 고려하여 </a:t>
            </a:r>
            <a:r>
              <a:rPr lang="en-US" altLang="ko-KR" dirty="0" smtClean="0"/>
              <a:t>MVC </a:t>
            </a:r>
            <a:r>
              <a:rPr lang="ko-KR" altLang="en-US" dirty="0" smtClean="0"/>
              <a:t>모델로 설계하였습니다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914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설계 과정에서 모델클래스는 총 </a:t>
            </a:r>
            <a:r>
              <a:rPr lang="en-US" altLang="ko-KR" dirty="0" smtClean="0"/>
              <a:t>9</a:t>
            </a:r>
            <a:r>
              <a:rPr lang="ko-KR" altLang="en-US" dirty="0" smtClean="0"/>
              <a:t>개가 도출이 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7155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 프로젝트의 비용과 시간 그리고 우선순위를 고려하여 핵심적인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</a:t>
            </a:r>
            <a:r>
              <a:rPr lang="en-US" altLang="ko-KR" dirty="0" smtClean="0"/>
              <a:t>DAO</a:t>
            </a:r>
            <a:r>
              <a:rPr lang="ko-KR" altLang="en-US" dirty="0" smtClean="0"/>
              <a:t>를 우선 구현하기로 결정하였습니다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28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저희팀의 팀명은 </a:t>
            </a:r>
            <a:r>
              <a:rPr lang="en-US" altLang="ko-KR" dirty="0" smtClean="0"/>
              <a:t>Betting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20</a:t>
            </a:r>
            <a:r>
              <a:rPr lang="ko-KR" altLang="en-US" dirty="0" smtClean="0"/>
              <a:t>대의 신선함과 패기로 참신한 아이디어를 세상에 내걸자</a:t>
            </a:r>
            <a:r>
              <a:rPr lang="en-US" altLang="ko-KR" dirty="0" smtClean="0"/>
              <a:t>! </a:t>
            </a:r>
            <a:r>
              <a:rPr lang="ko-KR" altLang="en-US" dirty="0" smtClean="0"/>
              <a:t>라는 의미로 </a:t>
            </a:r>
            <a:r>
              <a:rPr lang="en-US" altLang="ko-KR" dirty="0" smtClean="0"/>
              <a:t>Betting</a:t>
            </a:r>
            <a:r>
              <a:rPr lang="ko-KR" altLang="en-US" dirty="0" smtClean="0"/>
              <a:t>이라는 팀을 구성하게 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9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모델은 크게 두</a:t>
            </a:r>
            <a:r>
              <a:rPr lang="ko-KR" altLang="en-US" baseline="0" dirty="0" smtClean="0"/>
              <a:t> 가지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예제 정보를 저장하는 </a:t>
            </a:r>
            <a:r>
              <a:rPr lang="en-US" altLang="ko-KR" baseline="0" dirty="0" smtClean="0"/>
              <a:t>DAO</a:t>
            </a:r>
            <a:r>
              <a:rPr lang="ko-KR" altLang="en-US" baseline="0" dirty="0" smtClean="0"/>
              <a:t>와 예제 결과정보를 저장하는 </a:t>
            </a:r>
            <a:r>
              <a:rPr lang="en-US" altLang="ko-KR" baseline="0" dirty="0" smtClean="0"/>
              <a:t>DAO</a:t>
            </a:r>
            <a:r>
              <a:rPr lang="ko-KR" altLang="en-US" baseline="0" dirty="0" smtClean="0"/>
              <a:t>로 나누어 집니다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483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3412">
              <a:defRPr/>
            </a:pPr>
            <a:r>
              <a:rPr lang="ko-KR" altLang="en-US" dirty="0" smtClean="0"/>
              <a:t>각각의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는 외부에서의 객체생성을 제한하기 위해 싱글톤 패턴을 적용하였고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0108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객체 직렬화를 적용하여 데이터를 저장하였습니다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41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시퀀스 다이어그램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0994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CodeUp</a:t>
            </a:r>
            <a:r>
              <a:rPr lang="ko-KR" altLang="en-US" dirty="0" smtClean="0"/>
              <a:t>은 크게 두</a:t>
            </a:r>
            <a:r>
              <a:rPr lang="ko-KR" altLang="en-US" baseline="0" dirty="0" smtClean="0"/>
              <a:t> 가지 서비스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단어 단위 예제 코딩연습하기와 파일단위 예제 연습하기로 이루어져있습니다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먼저 간략하게 그림으로 예제 연습 서비스 흐름을 설명드리겠습니다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8177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사용자가 시스템에게 서비스를 요청하게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6912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시스템 모델에서 서비스에 필요한 예제 데이터를 찾아 제공합니다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8509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사용자가 연습을 시작하면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결과데이터가 발생하는데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이때 발생하는 결과 데이터를 임시저장소에 저장을 하게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8251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사용자가 코딩연습이 끝낸 경우 임시 저장소에 저장된 결과 데이터를 모델로 전송하게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이렇게 임시 저장소를 둔 이유는 추후</a:t>
            </a:r>
            <a:r>
              <a:rPr lang="ko-KR" altLang="en-US" baseline="0" dirty="0" smtClean="0"/>
              <a:t> 네트워크 환경으로의 확장성 고려했기 때문입니다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3439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그러면 이제 실제</a:t>
            </a:r>
            <a:r>
              <a:rPr lang="ko-KR" altLang="en-US" baseline="0" dirty="0" smtClean="0"/>
              <a:t> 시퀀스 다이어그램을 보면서 설명드리겠습니다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2531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요즘 프로그래밍 교육이 트랜드가 되고 있습니다</a:t>
            </a:r>
            <a:r>
              <a:rPr lang="en-US" altLang="ko-KR" dirty="0" smtClean="0"/>
              <a:t>.</a:t>
            </a:r>
          </a:p>
          <a:p>
            <a:pPr fontAlgn="base"/>
            <a:r>
              <a:rPr lang="ko-KR" altLang="en-US" dirty="0" smtClean="0"/>
              <a:t>그에 따라 초급개발자들이 많이 늘게 되었는데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초급 개발자들은 프로그래밍과 코딩에 많이 미숙 할 수 밖에 없습니다</a:t>
            </a:r>
            <a:r>
              <a:rPr lang="en-US" altLang="ko-KR" dirty="0" smtClean="0"/>
              <a:t>.</a:t>
            </a:r>
          </a:p>
          <a:p>
            <a:pPr fontAlgn="base"/>
            <a:r>
              <a:rPr lang="ko-KR" altLang="en-US" dirty="0" smtClean="0"/>
              <a:t>프로그래밍 실력을 향상 시키는 것은 당연히 중요하지만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프로그래밍 실력을 뒷받침 해줄 수 있는 코딩 실력도 갖추고 있어야 합니다</a:t>
            </a:r>
            <a:r>
              <a:rPr lang="en-US" altLang="ko-KR" dirty="0" smtClean="0"/>
              <a:t>.</a:t>
            </a:r>
          </a:p>
          <a:p>
            <a:pPr fontAlgn="base"/>
            <a:r>
              <a:rPr lang="ko-KR" altLang="en-US" dirty="0" smtClean="0"/>
              <a:t>하지만 시중에는 프로그래밍 실력의 향상을 위한 프로그램들은 많이 있지만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사용자의 코딩 속도 향상을 위한 프로그램은 쉽게 </a:t>
            </a:r>
          </a:p>
          <a:p>
            <a:pPr fontAlgn="base"/>
            <a:r>
              <a:rPr lang="ko-KR" altLang="en-US" dirty="0" smtClean="0"/>
              <a:t>찾아볼 수가 없습니다</a:t>
            </a:r>
            <a:r>
              <a:rPr lang="en-US" altLang="ko-KR" dirty="0" smtClean="0"/>
              <a:t>.</a:t>
            </a:r>
          </a:p>
          <a:p>
            <a:pPr algn="l" fontAlgn="base"/>
            <a:r>
              <a:rPr lang="ko-KR" altLang="en-US" dirty="0" smtClean="0"/>
              <a:t>그래서 저희 팀은 프로그래밍 학습을 시작하는 초급 개발자들의 코딩 속도 향상을 위한 프로그램을 계획하였습니다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3057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시스템이 사용자에게 예제 리스트를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에서 찾아 제공합니다</a:t>
            </a:r>
            <a:r>
              <a:rPr lang="en-US" altLang="ko-KR" dirty="0" smtClean="0"/>
              <a:t>. 1</a:t>
            </a:r>
            <a:r>
              <a:rPr lang="ko-KR" altLang="en-US" dirty="0" smtClean="0"/>
              <a:t>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6638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663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663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6638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6638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연습이 시작되면 사용자가 입력하는 문자들은 임시로 </a:t>
            </a:r>
            <a:r>
              <a:rPr lang="en-US" altLang="ko-KR" dirty="0" smtClean="0"/>
              <a:t>ControlResultList</a:t>
            </a:r>
            <a:r>
              <a:rPr lang="ko-KR" altLang="en-US" dirty="0" smtClean="0"/>
              <a:t>에 저장 되고</a:t>
            </a:r>
            <a:endParaRPr lang="en-US" altLang="ko-KR" dirty="0" smtClean="0"/>
          </a:p>
          <a:p>
            <a:r>
              <a:rPr lang="ko-KR" altLang="en-US" dirty="0" smtClean="0"/>
              <a:t>엔터키 입력시 저장된 단어가</a:t>
            </a:r>
            <a:r>
              <a:rPr lang="ko-KR" altLang="en-US" baseline="0" dirty="0" smtClean="0"/>
              <a:t> 컨트롤러를 통해 임시 저장소인 </a:t>
            </a:r>
            <a:r>
              <a:rPr lang="en-US" altLang="ko-KR" baseline="0" dirty="0" smtClean="0"/>
              <a:t>ResultList</a:t>
            </a:r>
            <a:r>
              <a:rPr lang="ko-KR" altLang="en-US" baseline="0" dirty="0" smtClean="0"/>
              <a:t>에 저장되게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246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57041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4158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tempWordResult</a:t>
            </a:r>
            <a:r>
              <a:rPr lang="en-US" altLang="ko-KR" baseline="0" dirty="0" smtClean="0"/>
              <a:t> type ResultList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90851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사용자가 단어 예제 연습을 끝내기 위해 되돌아가기를 요청하면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7889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프로젝트에 대한 업무 일정은 다음과 같은 순서로 설계 단계에 맞춰 진행하였습니다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30576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컨트롤러는 임시 저장소에 저장된 데이터를 결과 분석기로 보내고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7024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결과분석기가 단어예제 결과를 분석한후 단어예제 결과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에 저장시킵니다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26632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이것으로 시퀀스 다이어그램 발표를 마치고 이어서 </a:t>
            </a:r>
            <a:r>
              <a:rPr lang="ko-KR" altLang="en-US" baseline="0" dirty="0" smtClean="0"/>
              <a:t> 이경원 팀장이 동영상 시연을 발표하겠습니다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9077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이것으로 시퀀스 다이어그램 발표를 마치고 이어서 </a:t>
            </a:r>
            <a:r>
              <a:rPr lang="ko-KR" altLang="en-US" baseline="0" dirty="0" smtClean="0"/>
              <a:t> 이경원 팀장이 동영상 시연을 발표하겠습니다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1517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각 인원별로 다음과 같이 업무 분담을 하여 진행하였습니다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58061-0441-482E-B1C4-4B5F11DF1023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3057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계속해서 발표를 진행할 배소연입니다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저희 프로그램의 타겟은 프로그래밍을 시작한 초급 개발자입니다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496E2-64E1-43BC-AB15-34109E5B0964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9386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Needs</a:t>
            </a:r>
            <a:r>
              <a:rPr lang="ko-KR" altLang="en-US" dirty="0" smtClean="0"/>
              <a:t>는 간편하게 연습할 수 있는 코드타이핑이고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496E2-64E1-43BC-AB15-34109E5B0964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2209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그것을 위해서 </a:t>
            </a:r>
            <a:r>
              <a:rPr lang="en-US" altLang="ko-KR" dirty="0" smtClean="0"/>
              <a:t>EditPlus,</a:t>
            </a:r>
            <a:r>
              <a:rPr lang="ko-KR" altLang="en-US" dirty="0" smtClean="0"/>
              <a:t>한컴타자연습</a:t>
            </a:r>
            <a:r>
              <a:rPr lang="en-US" altLang="ko-KR" dirty="0" smtClean="0"/>
              <a:t>,typing.io</a:t>
            </a:r>
            <a:r>
              <a:rPr lang="ko-KR" altLang="en-US" dirty="0" smtClean="0"/>
              <a:t>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벤치마킹해서 </a:t>
            </a:r>
            <a:endParaRPr lang="en-US" altLang="ko-KR" dirty="0" smtClean="0"/>
          </a:p>
          <a:p>
            <a:r>
              <a:rPr lang="ko-KR" altLang="en-US" dirty="0" smtClean="0"/>
              <a:t>프로그램이 제공할서비스를  도출했습니다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496E2-64E1-43BC-AB15-34109E5B0964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209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프로그램의 기본서비스는 정확도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타이핑 시간을</a:t>
            </a:r>
            <a:r>
              <a:rPr lang="en-US" altLang="ko-KR" baseline="0" dirty="0" smtClean="0"/>
              <a:t>, WPM</a:t>
            </a:r>
            <a:r>
              <a:rPr lang="ko-KR" altLang="en-US" baseline="0" dirty="0" smtClean="0"/>
              <a:t>을 제공하는 것입니다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여기서 </a:t>
            </a:r>
            <a:r>
              <a:rPr lang="en-US" altLang="ko-KR" baseline="0" dirty="0" smtClean="0"/>
              <a:t>WPM</a:t>
            </a:r>
            <a:r>
              <a:rPr lang="ko-KR" altLang="en-US" baseline="0" dirty="0" smtClean="0"/>
              <a:t>이란 분당 단어수로 타이핑 속도를 측정하는 보편적인 방법입니다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/////////////////////////////////////////////////////////////////////////////</a:t>
            </a:r>
          </a:p>
          <a:p>
            <a:pPr>
              <a:lnSpc>
                <a:spcPct val="220000"/>
              </a:lnSpc>
            </a:pPr>
            <a:r>
              <a:rPr lang="en-US" altLang="ko-KR" dirty="0"/>
              <a:t> </a:t>
            </a:r>
            <a:r>
              <a:rPr lang="ko-KR" altLang="en-US" dirty="0"/>
              <a:t>기본서비스</a:t>
            </a:r>
            <a:endParaRPr lang="en-US" altLang="ko-KR" dirty="0"/>
          </a:p>
          <a:p>
            <a:pPr>
              <a:lnSpc>
                <a:spcPct val="220000"/>
              </a:lnSpc>
              <a:buFontTx/>
              <a:buChar char="-"/>
            </a:pPr>
            <a:r>
              <a:rPr lang="ko-KR" altLang="en-US" dirty="0"/>
              <a:t>타이핑한 문자수</a:t>
            </a:r>
            <a:r>
              <a:rPr lang="en-US" altLang="ko-KR" dirty="0"/>
              <a:t>, </a:t>
            </a:r>
            <a:r>
              <a:rPr lang="ko-KR" altLang="en-US" dirty="0"/>
              <a:t>정확도</a:t>
            </a:r>
            <a:r>
              <a:rPr lang="en-US" altLang="ko-KR" dirty="0"/>
              <a:t>, </a:t>
            </a:r>
            <a:r>
              <a:rPr lang="ko-KR" altLang="en-US" dirty="0"/>
              <a:t>타이핑 시간</a:t>
            </a:r>
            <a:r>
              <a:rPr lang="en-US" altLang="ko-KR" dirty="0"/>
              <a:t>,WPM</a:t>
            </a:r>
            <a:r>
              <a:rPr lang="ko-KR" altLang="en-US" dirty="0"/>
              <a:t>제공</a:t>
            </a:r>
            <a:endParaRPr lang="en-US" altLang="ko-KR" dirty="0"/>
          </a:p>
          <a:p>
            <a:pPr>
              <a:lnSpc>
                <a:spcPct val="220000"/>
              </a:lnSpc>
              <a:buFontTx/>
              <a:buChar char="-"/>
            </a:pPr>
            <a:r>
              <a:rPr lang="ko-KR" altLang="en-US" dirty="0"/>
              <a:t>여기서 </a:t>
            </a:r>
            <a:r>
              <a:rPr lang="en-US" altLang="ko-KR" dirty="0"/>
              <a:t>WPM</a:t>
            </a:r>
            <a:r>
              <a:rPr lang="ko-KR" altLang="en-US" dirty="0"/>
              <a:t>이란 </a:t>
            </a:r>
            <a:r>
              <a:rPr lang="en-US" altLang="ko-KR" dirty="0"/>
              <a:t>words per minute</a:t>
            </a:r>
            <a:r>
              <a:rPr lang="ko-KR" altLang="en-US" dirty="0"/>
              <a:t>의 약자로 분당 단어수를 뜻한다</a:t>
            </a:r>
            <a:r>
              <a:rPr lang="en-US" altLang="ko-KR" dirty="0"/>
              <a:t>. </a:t>
            </a:r>
          </a:p>
          <a:p>
            <a:pPr>
              <a:lnSpc>
                <a:spcPct val="220000"/>
              </a:lnSpc>
              <a:buFontTx/>
              <a:buChar char="-"/>
            </a:pPr>
            <a:r>
              <a:rPr lang="en-US" altLang="ko-KR" dirty="0"/>
              <a:t>WPM</a:t>
            </a:r>
            <a:r>
              <a:rPr lang="ko-KR" altLang="en-US" dirty="0"/>
              <a:t>은 타이핑 속도를 측정하는 보편적 방법</a:t>
            </a:r>
            <a:endParaRPr lang="en-US" altLang="ko-KR" dirty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496E2-64E1-43BC-AB15-34109E5B0964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68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776DD-8115-4EBB-AAC7-1DBA98F7281C}" type="datetimeFigureOut">
              <a:rPr lang="ko-KR" altLang="en-US" smtClean="0"/>
              <a:t>2015-05-16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F53C-EA77-4DC9-BA7E-7A94F117BC2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8660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776DD-8115-4EBB-AAC7-1DBA98F7281C}" type="datetimeFigureOut">
              <a:rPr lang="ko-KR" altLang="en-US" smtClean="0"/>
              <a:t>2015-05-16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F53C-EA77-4DC9-BA7E-7A94F117BC2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250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776DD-8115-4EBB-AAC7-1DBA98F7281C}" type="datetimeFigureOut">
              <a:rPr lang="ko-KR" altLang="en-US" smtClean="0"/>
              <a:t>2015-05-16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F53C-EA77-4DC9-BA7E-7A94F117BC2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391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776DD-8115-4EBB-AAC7-1DBA98F7281C}" type="datetimeFigureOut">
              <a:rPr lang="ko-KR" altLang="en-US" smtClean="0"/>
              <a:t>2015-05-16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F53C-EA77-4DC9-BA7E-7A94F117BC2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5437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776DD-8115-4EBB-AAC7-1DBA98F7281C}" type="datetimeFigureOut">
              <a:rPr lang="ko-KR" altLang="en-US" smtClean="0"/>
              <a:t>2015-05-16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F53C-EA77-4DC9-BA7E-7A94F117BC2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4325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776DD-8115-4EBB-AAC7-1DBA98F7281C}" type="datetimeFigureOut">
              <a:rPr lang="ko-KR" altLang="en-US" smtClean="0"/>
              <a:t>2015-05-16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F53C-EA77-4DC9-BA7E-7A94F117BC2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559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776DD-8115-4EBB-AAC7-1DBA98F7281C}" type="datetimeFigureOut">
              <a:rPr lang="ko-KR" altLang="en-US" smtClean="0"/>
              <a:t>2015-05-16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F53C-EA77-4DC9-BA7E-7A94F117BC2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31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776DD-8115-4EBB-AAC7-1DBA98F7281C}" type="datetimeFigureOut">
              <a:rPr lang="ko-KR" altLang="en-US" smtClean="0"/>
              <a:t>2015-05-16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F53C-EA77-4DC9-BA7E-7A94F117BC2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5982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776DD-8115-4EBB-AAC7-1DBA98F7281C}" type="datetimeFigureOut">
              <a:rPr lang="ko-KR" altLang="en-US" smtClean="0"/>
              <a:t>2015-05-16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F53C-EA77-4DC9-BA7E-7A94F117BC2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631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776DD-8115-4EBB-AAC7-1DBA98F7281C}" type="datetimeFigureOut">
              <a:rPr lang="ko-KR" altLang="en-US" smtClean="0"/>
              <a:t>2015-05-16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F53C-EA77-4DC9-BA7E-7A94F117BC2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bg1"/>
              </a:gs>
              <a:gs pos="55000">
                <a:srgbClr val="FAFAFA">
                  <a:lumMod val="32000"/>
                  <a:lumOff val="68000"/>
                  <a:alpha val="0"/>
                </a:srgbClr>
              </a:gs>
              <a:gs pos="100000">
                <a:schemeClr val="bg1">
                  <a:lumMod val="85000"/>
                  <a:alpha val="54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193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776DD-8115-4EBB-AAC7-1DBA98F7281C}" type="datetimeFigureOut">
              <a:rPr lang="ko-KR" altLang="en-US" smtClean="0"/>
              <a:t>2015-05-16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F53C-EA77-4DC9-BA7E-7A94F117BC29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9"/>
            <a:ext cx="683568" cy="35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39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776DD-8115-4EBB-AAC7-1DBA98F7281C}" type="datetimeFigureOut">
              <a:rPr lang="ko-KR" altLang="en-US" smtClean="0"/>
              <a:t>2015-05-16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4F53C-EA77-4DC9-BA7E-7A94F117BC2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078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776DD-8115-4EBB-AAC7-1DBA98F7281C}" type="datetimeFigureOut">
              <a:rPr lang="ko-KR" altLang="en-US" smtClean="0"/>
              <a:t>2015-05-16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4F53C-EA77-4DC9-BA7E-7A94F117BC2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bg1"/>
              </a:gs>
              <a:gs pos="55000">
                <a:srgbClr val="FAFAFA">
                  <a:lumMod val="32000"/>
                  <a:lumOff val="68000"/>
                  <a:alpha val="0"/>
                </a:srgbClr>
              </a:gs>
              <a:gs pos="100000">
                <a:schemeClr val="bg1">
                  <a:lumMod val="85000"/>
                  <a:alpha val="54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9"/>
            <a:ext cx="683568" cy="35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5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오른쪽 화살표 38"/>
          <p:cNvSpPr/>
          <p:nvPr/>
        </p:nvSpPr>
        <p:spPr>
          <a:xfrm rot="5400000" flipH="1">
            <a:off x="3984250" y="4142374"/>
            <a:ext cx="1493517" cy="50872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오른쪽 화살표 30"/>
          <p:cNvSpPr/>
          <p:nvPr/>
        </p:nvSpPr>
        <p:spPr>
          <a:xfrm rot="5400000" flipH="1">
            <a:off x="5650207" y="4195369"/>
            <a:ext cx="1414462" cy="4818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 rot="5400000" flipH="1">
            <a:off x="6359391" y="4147538"/>
            <a:ext cx="1485818" cy="50610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오른쪽 화살표 15"/>
          <p:cNvSpPr/>
          <p:nvPr/>
        </p:nvSpPr>
        <p:spPr>
          <a:xfrm rot="5400000" flipH="1">
            <a:off x="7434101" y="3433600"/>
            <a:ext cx="2550899" cy="868899"/>
          </a:xfrm>
          <a:prstGeom prst="rightArrow">
            <a:avLst/>
          </a:prstGeom>
          <a:solidFill>
            <a:srgbClr val="FF66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오른쪽 화살표 16"/>
          <p:cNvSpPr/>
          <p:nvPr/>
        </p:nvSpPr>
        <p:spPr>
          <a:xfrm rot="5400000" flipH="1">
            <a:off x="7413620" y="4047106"/>
            <a:ext cx="1635646" cy="557141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오른쪽 화살표 17"/>
          <p:cNvSpPr/>
          <p:nvPr/>
        </p:nvSpPr>
        <p:spPr>
          <a:xfrm rot="5400000" flipH="1">
            <a:off x="6789912" y="3783438"/>
            <a:ext cx="2028997" cy="691126"/>
          </a:xfrm>
          <a:prstGeom prst="rightArrow">
            <a:avLst/>
          </a:prstGeom>
          <a:solidFill>
            <a:srgbClr val="FF66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오른쪽 화살표 18"/>
          <p:cNvSpPr/>
          <p:nvPr/>
        </p:nvSpPr>
        <p:spPr>
          <a:xfrm rot="5400000" flipH="1">
            <a:off x="6868516" y="4356439"/>
            <a:ext cx="1174170" cy="39995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오른쪽 화살표 21"/>
          <p:cNvSpPr/>
          <p:nvPr/>
        </p:nvSpPr>
        <p:spPr>
          <a:xfrm rot="5400000" flipH="1">
            <a:off x="5907931" y="3919769"/>
            <a:ext cx="1825613" cy="62184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2" t="19584" r="6475" b="19584"/>
          <a:stretch/>
        </p:blipFill>
        <p:spPr>
          <a:xfrm>
            <a:off x="731458" y="988595"/>
            <a:ext cx="1904514" cy="7200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2635972" y="1251575"/>
            <a:ext cx="30963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Project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9" name="오른쪽 화살표 28"/>
          <p:cNvSpPr/>
          <p:nvPr/>
        </p:nvSpPr>
        <p:spPr>
          <a:xfrm rot="5400000" flipH="1">
            <a:off x="5175638" y="3804039"/>
            <a:ext cx="1998265" cy="68065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오른쪽 화살표 29"/>
          <p:cNvSpPr/>
          <p:nvPr/>
        </p:nvSpPr>
        <p:spPr>
          <a:xfrm rot="5400000" flipH="1">
            <a:off x="6030421" y="4356437"/>
            <a:ext cx="1174170" cy="399951"/>
          </a:xfrm>
          <a:prstGeom prst="rightArrow">
            <a:avLst/>
          </a:prstGeom>
          <a:solidFill>
            <a:srgbClr val="FF66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오른쪽 화살표 34"/>
          <p:cNvSpPr/>
          <p:nvPr/>
        </p:nvSpPr>
        <p:spPr>
          <a:xfrm rot="5400000" flipH="1">
            <a:off x="4802116" y="4014680"/>
            <a:ext cx="1684019" cy="57361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오른쪽 화살표 35"/>
          <p:cNvSpPr/>
          <p:nvPr/>
        </p:nvSpPr>
        <p:spPr>
          <a:xfrm rot="5400000" flipH="1">
            <a:off x="5178485" y="4119305"/>
            <a:ext cx="1527936" cy="520453"/>
          </a:xfrm>
          <a:prstGeom prst="rightArrow">
            <a:avLst/>
          </a:prstGeom>
          <a:solidFill>
            <a:srgbClr val="FF66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오른쪽 화살표 32"/>
          <p:cNvSpPr/>
          <p:nvPr/>
        </p:nvSpPr>
        <p:spPr>
          <a:xfrm rot="5400000" flipH="1">
            <a:off x="4668849" y="4237198"/>
            <a:ext cx="1365107" cy="46498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오른쪽 화살표 36"/>
          <p:cNvSpPr/>
          <p:nvPr/>
        </p:nvSpPr>
        <p:spPr>
          <a:xfrm rot="5400000" flipH="1">
            <a:off x="4642900" y="4413086"/>
            <a:ext cx="1089658" cy="371163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오른쪽 화살표 37"/>
          <p:cNvSpPr/>
          <p:nvPr/>
        </p:nvSpPr>
        <p:spPr>
          <a:xfrm rot="5400000" flipH="1">
            <a:off x="4399741" y="4356437"/>
            <a:ext cx="1174170" cy="399951"/>
          </a:xfrm>
          <a:prstGeom prst="rightArrow">
            <a:avLst/>
          </a:prstGeom>
          <a:solidFill>
            <a:srgbClr val="FF66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오른쪽 화살표 39"/>
          <p:cNvSpPr/>
          <p:nvPr/>
        </p:nvSpPr>
        <p:spPr>
          <a:xfrm rot="5400000" flipH="1">
            <a:off x="3913467" y="4365185"/>
            <a:ext cx="1174170" cy="39995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오른쪽 화살표 33"/>
          <p:cNvSpPr/>
          <p:nvPr/>
        </p:nvSpPr>
        <p:spPr>
          <a:xfrm rot="5400000" flipH="1">
            <a:off x="4045819" y="4672192"/>
            <a:ext cx="703117" cy="239499"/>
          </a:xfrm>
          <a:prstGeom prst="rightArrow">
            <a:avLst/>
          </a:prstGeom>
          <a:solidFill>
            <a:srgbClr val="FF66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오른쪽 화살표 40"/>
          <p:cNvSpPr/>
          <p:nvPr/>
        </p:nvSpPr>
        <p:spPr>
          <a:xfrm rot="5400000" flipH="1">
            <a:off x="7806533" y="4229206"/>
            <a:ext cx="1363978" cy="464603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오른쪽 화살표 41"/>
          <p:cNvSpPr/>
          <p:nvPr/>
        </p:nvSpPr>
        <p:spPr>
          <a:xfrm rot="5400000" flipH="1">
            <a:off x="6809575" y="4464164"/>
            <a:ext cx="1013457" cy="34520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오른쪽 화살표 19"/>
          <p:cNvSpPr/>
          <p:nvPr/>
        </p:nvSpPr>
        <p:spPr>
          <a:xfrm rot="5400000" flipH="1">
            <a:off x="6865612" y="4672192"/>
            <a:ext cx="703117" cy="239499"/>
          </a:xfrm>
          <a:prstGeom prst="rightArrow">
            <a:avLst/>
          </a:prstGeom>
          <a:solidFill>
            <a:srgbClr val="FF66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204232" y="1590129"/>
            <a:ext cx="30963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rial" panose="020B0604020202020204" pitchFamily="34" charset="0"/>
              </a:rPr>
              <a:t>코딩속도향상 프로그램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손글씨 붓" panose="03060600000000000000" pitchFamily="66" charset="-127"/>
              <a:ea typeface="나눔손글씨 붓" panose="03060600000000000000" pitchFamily="66" charset="-127"/>
              <a:cs typeface="Arial" panose="020B0604020202020204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617506" y="4278370"/>
            <a:ext cx="1901777" cy="556084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Team </a:t>
            </a:r>
            <a:r>
              <a:rPr lang="en-US" altLang="ko-KR" sz="1400" b="1" dirty="0" smtClean="0">
                <a:solidFill>
                  <a:srgbClr val="FF00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B</a:t>
            </a:r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etting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36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99592" y="1613436"/>
            <a:ext cx="7416824" cy="1916629"/>
            <a:chOff x="899592" y="2013981"/>
            <a:chExt cx="7416824" cy="1916629"/>
          </a:xfrm>
        </p:grpSpPr>
        <p:sp>
          <p:nvSpPr>
            <p:cNvPr id="4" name="TextBox 3"/>
            <p:cNvSpPr txBox="1"/>
            <p:nvPr/>
          </p:nvSpPr>
          <p:spPr>
            <a:xfrm>
              <a:off x="899592" y="3273246"/>
              <a:ext cx="1440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latin typeface="+mj-ea"/>
                </a:rPr>
                <a:t>EditPlus</a:t>
              </a:r>
              <a:endParaRPr lang="en-US" altLang="ko-KR" dirty="0">
                <a:latin typeface="+mj-ea"/>
              </a:endParaRPr>
            </a:p>
            <a:p>
              <a:pPr algn="ctr"/>
              <a:r>
                <a:rPr lang="ko-KR" altLang="en-US" sz="1200" dirty="0" smtClean="0">
                  <a:latin typeface="+mj-ea"/>
                </a:rPr>
                <a:t>개발툴</a:t>
              </a:r>
              <a:endParaRPr lang="en-US" altLang="ko-KR" sz="1200" dirty="0">
                <a:latin typeface="+mj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31840" y="3284279"/>
              <a:ext cx="26642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latin typeface="+mj-ea"/>
                </a:rPr>
                <a:t>한컴타자연습</a:t>
              </a:r>
              <a:endParaRPr lang="en-US" altLang="ko-KR" dirty="0">
                <a:latin typeface="+mj-ea"/>
              </a:endParaRPr>
            </a:p>
            <a:p>
              <a:pPr algn="ctr"/>
              <a:r>
                <a:rPr lang="ko-KR" altLang="en-US" sz="1200" dirty="0" smtClean="0">
                  <a:latin typeface="+mj-ea"/>
                </a:rPr>
                <a:t>타이핑 프로그램</a:t>
              </a:r>
              <a:endParaRPr lang="en-US" altLang="ko-KR" sz="1200" dirty="0">
                <a:latin typeface="+mj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28184" y="3278762"/>
              <a:ext cx="20882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latin typeface="+mj-ea"/>
                </a:rPr>
                <a:t>Typing.io</a:t>
              </a:r>
              <a:endParaRPr lang="en-US" altLang="ko-KR" dirty="0">
                <a:latin typeface="+mj-ea"/>
              </a:endParaRPr>
            </a:p>
            <a:p>
              <a:pPr algn="ctr"/>
              <a:r>
                <a:rPr lang="ko-KR" altLang="en-US" sz="1200" dirty="0" smtClean="0">
                  <a:latin typeface="+mj-ea"/>
                </a:rPr>
                <a:t>코딩속도 사이트</a:t>
              </a:r>
              <a:endParaRPr lang="en-US" altLang="ko-KR" sz="1200" dirty="0">
                <a:latin typeface="+mj-ea"/>
              </a:endParaRPr>
            </a:p>
          </p:txBody>
        </p:sp>
        <p:pic>
          <p:nvPicPr>
            <p:cNvPr id="9" name="Picture 2" descr="http://softwareslink.com/wp-content/uploads/2014/12/Editplus-Crack-3.41-Key-Version-Download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606" y="2077988"/>
              <a:ext cx="950593" cy="1018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www.bloter.net/files/2009/12/h2010_logo.jpg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53" t="6406"/>
            <a:stretch/>
          </p:blipFill>
          <p:spPr bwMode="auto">
            <a:xfrm>
              <a:off x="3940909" y="2013981"/>
              <a:ext cx="919123" cy="127784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datafox-data.s3.amazonaws.com/images/cb_44e3b9b68c209ca56659e4b0e956af51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17" b="31891"/>
            <a:stretch/>
          </p:blipFill>
          <p:spPr bwMode="auto">
            <a:xfrm>
              <a:off x="6289276" y="2380280"/>
              <a:ext cx="1955132" cy="623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직사각형 9"/>
          <p:cNvSpPr/>
          <p:nvPr/>
        </p:nvSpPr>
        <p:spPr>
          <a:xfrm>
            <a:off x="755576" y="0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벤치마킹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6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297724" y="1711859"/>
            <a:ext cx="1530858" cy="1719782"/>
            <a:chOff x="1549258" y="2044920"/>
            <a:chExt cx="1530858" cy="171978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9258" y="2044920"/>
              <a:ext cx="1530858" cy="1148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729878" y="3395370"/>
              <a:ext cx="1169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Accuracy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852647" y="1715770"/>
            <a:ext cx="1315963" cy="1715523"/>
            <a:chOff x="3764617" y="2048831"/>
            <a:chExt cx="1315963" cy="1715523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617" y="2048831"/>
              <a:ext cx="1315963" cy="1315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044192" y="3395022"/>
              <a:ext cx="756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Time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192674" y="1805782"/>
            <a:ext cx="1653603" cy="1625163"/>
            <a:chOff x="5833985" y="2138843"/>
            <a:chExt cx="1653603" cy="1625163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47" t="21747" b="23983"/>
            <a:stretch/>
          </p:blipFill>
          <p:spPr bwMode="auto">
            <a:xfrm>
              <a:off x="5833985" y="2138843"/>
              <a:ext cx="1653603" cy="1056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246967" y="3394674"/>
              <a:ext cx="827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WPM</a:t>
              </a: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55576" y="0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요구사항 정의서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_Basic Service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69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7" t="21747" b="23983"/>
          <a:stretch/>
        </p:blipFill>
        <p:spPr bwMode="auto">
          <a:xfrm>
            <a:off x="1689190" y="1250127"/>
            <a:ext cx="1730682" cy="110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76056" y="155434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System=5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76056" y="321053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System=6</a:t>
            </a:r>
            <a:endParaRPr lang="ko-KR" altLang="en-US" dirty="0"/>
          </a:p>
        </p:txBody>
      </p:sp>
      <p:pic>
        <p:nvPicPr>
          <p:cNvPr id="1026" name="Picture 2" descr="C:\Users\soyeon\Desktop\중간프로젝트(0430_0513)\16일차(0515)\codeup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468" y="2778482"/>
            <a:ext cx="2524125" cy="127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755576" y="0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요구사항 정의서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_Specialized Service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099429" y="1347825"/>
            <a:ext cx="910201" cy="910201"/>
            <a:chOff x="4068501" y="1041722"/>
            <a:chExt cx="763929" cy="763929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4068501" y="1041722"/>
              <a:ext cx="763929" cy="76392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H="1">
              <a:off x="4068501" y="1041722"/>
              <a:ext cx="763929" cy="76392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29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57973" y="344795"/>
            <a:ext cx="8087994" cy="4416211"/>
          </a:xfrm>
          <a:prstGeom prst="roundRect">
            <a:avLst>
              <a:gd name="adj" fmla="val 8369"/>
            </a:avLst>
          </a:prstGeom>
          <a:solidFill>
            <a:schemeClr val="bg1">
              <a:lumMod val="8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57973" y="2283718"/>
            <a:ext cx="1499291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Usecase</a:t>
            </a:r>
          </a:p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55776" y="627534"/>
            <a:ext cx="1730031" cy="380070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파일단위 연습하기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55776" y="1269323"/>
            <a:ext cx="1730031" cy="380070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단어단위 연습하기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55776" y="1911112"/>
            <a:ext cx="1730031" cy="380070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사용자</a:t>
            </a:r>
            <a:r>
              <a:rPr lang="en-US" altLang="ko-KR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코딩결과 분석</a:t>
            </a:r>
            <a:endParaRPr lang="en-US" altLang="ko-KR" sz="12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및 통계보</a:t>
            </a:r>
            <a:r>
              <a:rPr lang="ko-KR" alt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55776" y="2552901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환경설정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55776" y="3194690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파일 관리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55776" y="3836478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인쇄하기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직선 연결선 22"/>
          <p:cNvCxnSpPr>
            <a:stCxn id="12" idx="3"/>
          </p:cNvCxnSpPr>
          <p:nvPr/>
        </p:nvCxnSpPr>
        <p:spPr>
          <a:xfrm flipV="1">
            <a:off x="4285807" y="1192810"/>
            <a:ext cx="718241" cy="155012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6" idx="1"/>
            <a:endCxn id="12" idx="3"/>
          </p:cNvCxnSpPr>
          <p:nvPr/>
        </p:nvCxnSpPr>
        <p:spPr>
          <a:xfrm flipH="1">
            <a:off x="4285807" y="1709838"/>
            <a:ext cx="718241" cy="103309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17" idx="1"/>
            <a:endCxn id="12" idx="3"/>
          </p:cNvCxnSpPr>
          <p:nvPr/>
        </p:nvCxnSpPr>
        <p:spPr>
          <a:xfrm flipH="1">
            <a:off x="4285807" y="2226866"/>
            <a:ext cx="718241" cy="51607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8" idx="1"/>
            <a:endCxn id="12" idx="3"/>
          </p:cNvCxnSpPr>
          <p:nvPr/>
        </p:nvCxnSpPr>
        <p:spPr>
          <a:xfrm flipH="1" flipV="1">
            <a:off x="4285807" y="2742936"/>
            <a:ext cx="718241" cy="95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 flipV="1">
            <a:off x="4285807" y="3383766"/>
            <a:ext cx="718241" cy="95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endCxn id="13" idx="3"/>
          </p:cNvCxnSpPr>
          <p:nvPr/>
        </p:nvCxnSpPr>
        <p:spPr>
          <a:xfrm flipH="1" flipV="1">
            <a:off x="4285807" y="3384725"/>
            <a:ext cx="718241" cy="4346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21" idx="1"/>
            <a:endCxn id="13" idx="3"/>
          </p:cNvCxnSpPr>
          <p:nvPr/>
        </p:nvCxnSpPr>
        <p:spPr>
          <a:xfrm flipH="1" flipV="1">
            <a:off x="4285807" y="3384725"/>
            <a:ext cx="718241" cy="913492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004048" y="1002775"/>
            <a:ext cx="3384376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사용자 코딩 스타일 옵션 설정하기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04048" y="1519803"/>
            <a:ext cx="3384376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자바파일폴더 위치 설정하기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004048" y="2036831"/>
            <a:ext cx="3384376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파일 예제 레벨 설정하기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04048" y="2553860"/>
            <a:ext cx="3384376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동기화 하기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004048" y="3150537"/>
            <a:ext cx="3384376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사용자 파일 불러오기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04048" y="3629359"/>
            <a:ext cx="3384376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사용자 파일 삭제하기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04048" y="4108182"/>
            <a:ext cx="3384376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사용자 파일명 수정하기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11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206375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 smtClean="0"/>
              <a:t>UC001_</a:t>
            </a:r>
            <a:r>
              <a:rPr lang="ko-KR" altLang="en-US" sz="1600" dirty="0" smtClean="0"/>
              <a:t>파일단위 코딩연습하기</a:t>
            </a:r>
            <a:endParaRPr lang="ko-KR" altLang="en-US" sz="16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234368" y="2039483"/>
            <a:ext cx="5226064" cy="1249200"/>
            <a:chOff x="2411760" y="1795248"/>
            <a:chExt cx="5226064" cy="1249200"/>
          </a:xfrm>
        </p:grpSpPr>
        <p:sp>
          <p:nvSpPr>
            <p:cNvPr id="5" name="TextBox 4"/>
            <p:cNvSpPr txBox="1"/>
            <p:nvPr/>
          </p:nvSpPr>
          <p:spPr>
            <a:xfrm>
              <a:off x="2411760" y="2398117"/>
              <a:ext cx="3816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자바파일을 예제로 제공하여 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사용자가 코딩연습을하거나 </a:t>
              </a:r>
              <a:endParaRPr lang="en-US" altLang="ko-KR" sz="1200" dirty="0"/>
            </a:p>
            <a:p>
              <a:r>
                <a:rPr lang="ko-KR" altLang="en-US" sz="1200" dirty="0" smtClean="0"/>
                <a:t>사용자의 자바파일을 이용해 연습한다</a:t>
              </a:r>
              <a:endParaRPr lang="ko-KR" altLang="en-US" sz="1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0192" y="1812761"/>
              <a:ext cx="1337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Priority</a:t>
              </a:r>
              <a:endParaRPr lang="ko-KR" alt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13688" y="2398117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11760" y="1795248"/>
              <a:ext cx="1719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Description</a:t>
              </a:r>
              <a:endParaRPr lang="ko-KR" altLang="en-US" sz="1400" dirty="0"/>
            </a:p>
          </p:txBody>
        </p:sp>
      </p:grpSp>
      <p:pic>
        <p:nvPicPr>
          <p:cNvPr id="4" name="그림 3" descr="File Icons - Download for Free at Icons8 -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13" t="36821" r="15916" b="39218"/>
          <a:stretch/>
        </p:blipFill>
        <p:spPr>
          <a:xfrm>
            <a:off x="1105788" y="2039483"/>
            <a:ext cx="945932" cy="123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206375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 smtClean="0"/>
              <a:t>UC002_</a:t>
            </a:r>
            <a:r>
              <a:rPr lang="ko-KR" altLang="en-US" sz="1600" dirty="0" smtClean="0"/>
              <a:t>단어단위 코딩연습하기</a:t>
            </a:r>
            <a:endParaRPr lang="ko-KR" altLang="en-US" sz="1600" dirty="0"/>
          </a:p>
        </p:txBody>
      </p:sp>
      <p:grpSp>
        <p:nvGrpSpPr>
          <p:cNvPr id="6" name="그룹 5"/>
          <p:cNvGrpSpPr/>
          <p:nvPr/>
        </p:nvGrpSpPr>
        <p:grpSpPr>
          <a:xfrm>
            <a:off x="3203848" y="1929972"/>
            <a:ext cx="5328592" cy="1433866"/>
            <a:chOff x="3275856" y="1795248"/>
            <a:chExt cx="5328592" cy="1433866"/>
          </a:xfrm>
        </p:grpSpPr>
        <p:sp>
          <p:nvSpPr>
            <p:cNvPr id="8" name="TextBox 7"/>
            <p:cNvSpPr txBox="1"/>
            <p:nvPr/>
          </p:nvSpPr>
          <p:spPr>
            <a:xfrm>
              <a:off x="3275856" y="2398117"/>
              <a:ext cx="36724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API </a:t>
              </a:r>
              <a:r>
                <a:rPr lang="ko-KR" altLang="en-US" sz="1200" dirty="0" smtClean="0"/>
                <a:t>패키지별로 단어를 제공하여 연습하게 하거나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사용자가 자주 오타를 내는 단어를 연습한다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1200" dirty="0" smtClean="0"/>
                <a:t>패키지</a:t>
              </a:r>
              <a:r>
                <a:rPr lang="en-US" altLang="ko-KR" sz="1200" dirty="0" smtClean="0"/>
                <a:t>: java.lang java.io java.util</a:t>
              </a:r>
              <a:r>
                <a:rPr lang="ko-KR" altLang="en-US" sz="1200" dirty="0" smtClean="0"/>
                <a:t>으로 제한한다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제공하는 단어</a:t>
              </a:r>
              <a:r>
                <a:rPr lang="en-US" altLang="ko-KR" sz="1200" dirty="0" smtClean="0"/>
                <a:t>:</a:t>
              </a:r>
              <a:r>
                <a:rPr lang="ko-KR" altLang="en-US" sz="1200" dirty="0" smtClean="0"/>
                <a:t>클래스명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메소드명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필드</a:t>
              </a:r>
              <a:endParaRPr lang="ko-KR" alt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266816" y="1812761"/>
              <a:ext cx="1337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Priority</a:t>
              </a:r>
              <a:endParaRPr lang="ko-KR" alt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80312" y="2398117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2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75856" y="1795248"/>
              <a:ext cx="1719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Description</a:t>
              </a:r>
              <a:endParaRPr lang="ko-KR" altLang="en-US" sz="14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53132" y="2283718"/>
            <a:ext cx="1714612" cy="794055"/>
            <a:chOff x="417066" y="2249962"/>
            <a:chExt cx="2816903" cy="1162574"/>
          </a:xfrm>
        </p:grpSpPr>
        <p:pic>
          <p:nvPicPr>
            <p:cNvPr id="3" name="그림 2" descr="ABC Icons - Download for Free at Icons8 - Chrome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01" t="36120" r="13615" b="39218"/>
            <a:stretch/>
          </p:blipFill>
          <p:spPr>
            <a:xfrm>
              <a:off x="417066" y="2273006"/>
              <a:ext cx="1060526" cy="1135037"/>
            </a:xfrm>
            <a:prstGeom prst="rect">
              <a:avLst/>
            </a:prstGeom>
          </p:spPr>
        </p:pic>
        <p:pic>
          <p:nvPicPr>
            <p:cNvPr id="4" name="그림 3" descr="ABC Icons - Download for Free at Icons8 - Chrome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98" t="35015" r="15243" b="39545"/>
            <a:stretch/>
          </p:blipFill>
          <p:spPr>
            <a:xfrm>
              <a:off x="1356471" y="2249962"/>
              <a:ext cx="1040525" cy="1162574"/>
            </a:xfrm>
            <a:prstGeom prst="rect">
              <a:avLst/>
            </a:prstGeom>
          </p:spPr>
        </p:pic>
        <p:pic>
          <p:nvPicPr>
            <p:cNvPr id="5" name="그림 4" descr="ABC Icons - Download for Free at Icons8 - Chrome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22" t="36733" r="15906" b="39218"/>
            <a:stretch/>
          </p:blipFill>
          <p:spPr>
            <a:xfrm>
              <a:off x="2365432" y="2326438"/>
              <a:ext cx="868537" cy="1057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432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206375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 smtClean="0"/>
              <a:t>UC003_</a:t>
            </a:r>
            <a:r>
              <a:rPr lang="ko-KR" altLang="en-US" sz="1600" dirty="0" smtClean="0"/>
              <a:t>사용자 코딩결과 분석 및 통계보기</a:t>
            </a:r>
            <a:endParaRPr lang="ko-KR" altLang="en-US" sz="1600" dirty="0"/>
          </a:p>
        </p:txBody>
      </p:sp>
      <p:grpSp>
        <p:nvGrpSpPr>
          <p:cNvPr id="5" name="그룹 4"/>
          <p:cNvGrpSpPr/>
          <p:nvPr/>
        </p:nvGrpSpPr>
        <p:grpSpPr>
          <a:xfrm>
            <a:off x="3203848" y="1670151"/>
            <a:ext cx="5328592" cy="1987864"/>
            <a:chOff x="3131840" y="1795248"/>
            <a:chExt cx="5328592" cy="1987864"/>
          </a:xfrm>
        </p:grpSpPr>
        <p:sp>
          <p:nvSpPr>
            <p:cNvPr id="7" name="TextBox 6"/>
            <p:cNvSpPr txBox="1"/>
            <p:nvPr/>
          </p:nvSpPr>
          <p:spPr>
            <a:xfrm>
              <a:off x="3131840" y="2398117"/>
              <a:ext cx="43204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사용자가 그동안 연습한 코딩결과를 분석하여 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통계적 수치를 그래프로 제공한다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-</a:t>
              </a:r>
              <a:r>
                <a:rPr lang="ko-KR" altLang="en-US" sz="1200" dirty="0" smtClean="0"/>
                <a:t>코딩결과 </a:t>
              </a:r>
              <a:r>
                <a:rPr lang="en-US" altLang="ko-KR" sz="1200" dirty="0" smtClean="0"/>
                <a:t>: </a:t>
              </a:r>
            </a:p>
            <a:p>
              <a:r>
                <a:rPr lang="en-US" altLang="ko-KR" sz="1200" dirty="0" smtClean="0"/>
                <a:t>WPM(Words Per Minute),</a:t>
              </a:r>
              <a:r>
                <a:rPr lang="ko-KR" altLang="en-US" sz="1200" dirty="0" smtClean="0"/>
                <a:t>정확도</a:t>
              </a:r>
              <a:r>
                <a:rPr lang="en-US" altLang="ko-KR" sz="1200" dirty="0" smtClean="0"/>
                <a:t>,</a:t>
              </a:r>
              <a:r>
                <a:rPr lang="ko-KR" altLang="en-US" sz="1200" dirty="0" smtClean="0"/>
                <a:t>타이핑한 문자개수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-</a:t>
              </a:r>
              <a:r>
                <a:rPr lang="ko-KR" altLang="en-US" sz="1200" dirty="0" smtClean="0"/>
                <a:t>통계적 수치</a:t>
              </a:r>
              <a:r>
                <a:rPr lang="en-US" altLang="ko-KR" sz="1200" dirty="0" smtClean="0"/>
                <a:t>: </a:t>
              </a:r>
            </a:p>
            <a:p>
              <a:r>
                <a:rPr lang="en-US" altLang="ko-KR" sz="1200" dirty="0" smtClean="0"/>
                <a:t>WPM</a:t>
              </a:r>
              <a:r>
                <a:rPr lang="ko-KR" altLang="en-US" sz="1200" dirty="0" smtClean="0"/>
                <a:t>의 누적 수치</a:t>
              </a:r>
              <a:r>
                <a:rPr lang="en-US" altLang="ko-KR" sz="1200" dirty="0" smtClean="0"/>
                <a:t>,</a:t>
              </a:r>
              <a:r>
                <a:rPr lang="ko-KR" altLang="en-US" sz="1200" dirty="0" smtClean="0"/>
                <a:t>정확</a:t>
              </a:r>
              <a:r>
                <a:rPr lang="ko-KR" altLang="en-US" sz="1200" dirty="0"/>
                <a:t>도</a:t>
              </a:r>
              <a:r>
                <a:rPr lang="ko-KR" altLang="en-US" sz="1200" dirty="0" smtClean="0"/>
                <a:t>의 누적수치</a:t>
              </a:r>
              <a:r>
                <a:rPr lang="en-US" altLang="ko-KR" sz="1200" dirty="0" smtClean="0"/>
                <a:t>,</a:t>
              </a:r>
              <a:r>
                <a:rPr lang="ko-KR" altLang="en-US" sz="1200" dirty="0" smtClean="0"/>
                <a:t>사용자가 자주 오타를 내는 단어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22800" y="1812761"/>
              <a:ext cx="1337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Priority</a:t>
              </a:r>
              <a:endParaRPr lang="ko-KR" alt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236296" y="2398117"/>
              <a:ext cx="360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31840" y="1795248"/>
              <a:ext cx="19469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Description</a:t>
              </a:r>
              <a:endParaRPr lang="ko-KR" altLang="en-US" sz="1400" dirty="0"/>
            </a:p>
          </p:txBody>
        </p:sp>
      </p:grpSp>
      <p:pic>
        <p:nvPicPr>
          <p:cNvPr id="3" name="그림 2" descr="Analysis Icons - Download for Free at Icons8 -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5" t="35804" r="11181" b="39259"/>
          <a:stretch/>
        </p:blipFill>
        <p:spPr>
          <a:xfrm>
            <a:off x="683568" y="1937174"/>
            <a:ext cx="1333500" cy="128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1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59832" y="281913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화면설계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2" t="19584" r="6475" b="19584"/>
          <a:stretch/>
        </p:blipFill>
        <p:spPr>
          <a:xfrm>
            <a:off x="3619743" y="1955036"/>
            <a:ext cx="1904514" cy="7200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연결선 6"/>
          <p:cNvCxnSpPr/>
          <p:nvPr/>
        </p:nvCxnSpPr>
        <p:spPr>
          <a:xfrm>
            <a:off x="3394710" y="2787639"/>
            <a:ext cx="23545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73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755576" y="0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메인화면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67" y="396010"/>
            <a:ext cx="7268466" cy="435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7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01" y="393344"/>
            <a:ext cx="7273798" cy="4356813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755576" y="0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단어단위 예제 연습하기 화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면</a:t>
            </a:r>
          </a:p>
        </p:txBody>
      </p:sp>
    </p:spTree>
    <p:extLst>
      <p:ext uri="{BB962C8B-B14F-4D97-AF65-F5344CB8AC3E}">
        <p14:creationId xmlns:p14="http://schemas.microsoft.com/office/powerpoint/2010/main" val="353454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4985792" y="2534143"/>
            <a:ext cx="3851921" cy="2211354"/>
            <a:chOff x="4985792" y="2534143"/>
            <a:chExt cx="3851921" cy="2211354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71" b="100000" l="0" r="100000">
                          <a14:backgroundMark x1="13269" y1="51375" x2="3398" y2="69256"/>
                          <a14:backgroundMark x1="7605" y1="68366" x2="431" y2="91181"/>
                          <a14:backgroundMark x1="2535" y1="79045" x2="431" y2="98786"/>
                          <a14:backgroundMark x1="8792" y1="77265" x2="1348" y2="85761"/>
                          <a14:backgroundMark x1="8198" y1="81715" x2="7875" y2="85356"/>
                          <a14:backgroundMark x1="8198" y1="75081" x2="10572" y2="813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87"/>
            <a:stretch/>
          </p:blipFill>
          <p:spPr>
            <a:xfrm>
              <a:off x="4985792" y="2534143"/>
              <a:ext cx="3851921" cy="2211354"/>
            </a:xfrm>
            <a:prstGeom prst="rect">
              <a:avLst/>
            </a:prstGeom>
          </p:spPr>
        </p:pic>
        <p:grpSp>
          <p:nvGrpSpPr>
            <p:cNvPr id="28" name="그룹 27"/>
            <p:cNvGrpSpPr/>
            <p:nvPr/>
          </p:nvGrpSpPr>
          <p:grpSpPr>
            <a:xfrm>
              <a:off x="5901037" y="2661494"/>
              <a:ext cx="2181099" cy="827447"/>
              <a:chOff x="3399013" y="1600287"/>
              <a:chExt cx="2181099" cy="827447"/>
            </a:xfrm>
          </p:grpSpPr>
          <p:sp>
            <p:nvSpPr>
              <p:cNvPr id="32" name="제목 1"/>
              <p:cNvSpPr txBox="1">
                <a:spLocks/>
              </p:cNvSpPr>
              <p:nvPr/>
            </p:nvSpPr>
            <p:spPr>
              <a:xfrm rot="21331029">
                <a:off x="3399013" y="1600287"/>
                <a:ext cx="1314399" cy="43204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1800" dirty="0" smtClean="0"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Arial" panose="020B0604020202020204" pitchFamily="34" charset="0"/>
                  </a:rPr>
                  <a:t>젊음을 불태워라</a:t>
                </a:r>
                <a:r>
                  <a:rPr lang="en-US" altLang="ko-KR" sz="1800" dirty="0" smtClean="0"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Arial" panose="020B0604020202020204" pitchFamily="34" charset="0"/>
                  </a:rPr>
                  <a:t>!</a:t>
                </a:r>
                <a:endParaRPr lang="ko-KR" altLang="en-US" sz="1800" dirty="0">
                  <a:latin typeface="나눔손글씨 붓" panose="03060600000000000000" pitchFamily="66" charset="-127"/>
                  <a:ea typeface="나눔손글씨 붓" panose="03060600000000000000" pitchFamily="66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707904" y="1781403"/>
                <a:ext cx="18722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b="1" dirty="0" smtClean="0">
                    <a:solidFill>
                      <a:srgbClr val="FF0000"/>
                    </a:solidFill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rPr>
                  <a:t>B</a:t>
                </a:r>
                <a:r>
                  <a:rPr lang="en-US" altLang="ko-KR" sz="3600" b="1" dirty="0" smtClean="0">
                    <a:latin typeface="Arial" panose="020B0604020202020204" pitchFamily="34" charset="0"/>
                    <a:ea typeface="나눔고딕" panose="020D0604000000000000" pitchFamily="50" charset="-127"/>
                    <a:cs typeface="Arial" panose="020B0604020202020204" pitchFamily="34" charset="0"/>
                  </a:rPr>
                  <a:t>etting</a:t>
                </a:r>
                <a:endParaRPr lang="ko-KR" altLang="en-US" sz="3600" b="1" dirty="0"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4" name="제목 1"/>
          <p:cNvSpPr txBox="1">
            <a:spLocks/>
          </p:cNvSpPr>
          <p:nvPr/>
        </p:nvSpPr>
        <p:spPr>
          <a:xfrm>
            <a:off x="539552" y="1323683"/>
            <a:ext cx="5580112" cy="86468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“20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대의 신선함과 패기로 참신한 아이디어를 세상에 내걸자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!”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라는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의미를 담고 있습니다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  <a:p>
            <a:pPr algn="l"/>
            <a:endParaRPr lang="en-US" altLang="ko-KR" sz="105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467544" y="699542"/>
            <a:ext cx="3089417" cy="437557"/>
            <a:chOff x="5220072" y="1679855"/>
            <a:chExt cx="3089417" cy="437557"/>
          </a:xfrm>
        </p:grpSpPr>
        <p:sp>
          <p:nvSpPr>
            <p:cNvPr id="46" name="제목 1"/>
            <p:cNvSpPr txBox="1">
              <a:spLocks/>
            </p:cNvSpPr>
            <p:nvPr/>
          </p:nvSpPr>
          <p:spPr>
            <a:xfrm>
              <a:off x="5220072" y="1679855"/>
              <a:ext cx="3024336" cy="41619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 smtClean="0"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Team</a:t>
              </a:r>
              <a:r>
                <a:rPr lang="en-US" altLang="ko-KR" sz="2400" b="1" dirty="0" smtClean="0">
                  <a:solidFill>
                    <a:srgbClr val="F74D3B"/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 B</a:t>
              </a:r>
              <a:r>
                <a:rPr lang="en-US" altLang="ko-KR" sz="2400" b="1" dirty="0" smtClean="0"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etting</a:t>
              </a:r>
              <a:endParaRPr lang="ko-KR" altLang="en-US" sz="2400" b="1" dirty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7" name="제목 1"/>
            <p:cNvSpPr txBox="1">
              <a:spLocks/>
            </p:cNvSpPr>
            <p:nvPr/>
          </p:nvSpPr>
          <p:spPr>
            <a:xfrm>
              <a:off x="7157361" y="1815773"/>
              <a:ext cx="1152128" cy="30163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400" dirty="0"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14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74" y="393344"/>
            <a:ext cx="7380452" cy="4356813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755576" y="0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통계창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5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59832" y="281913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클래스다이어그램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2" t="19584" r="6475" b="19584"/>
          <a:stretch/>
        </p:blipFill>
        <p:spPr>
          <a:xfrm>
            <a:off x="3619743" y="1955036"/>
            <a:ext cx="1904514" cy="7200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연결선 6"/>
          <p:cNvCxnSpPr/>
          <p:nvPr/>
        </p:nvCxnSpPr>
        <p:spPr>
          <a:xfrm>
            <a:off x="3394710" y="2787639"/>
            <a:ext cx="23545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92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97" y="339502"/>
            <a:ext cx="7279806" cy="47188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42000"/>
                </a:schemeClr>
              </a:gs>
              <a:gs pos="0">
                <a:schemeClr val="tx1">
                  <a:alpha val="8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 smtClea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MVC </a:t>
            </a:r>
            <a:r>
              <a:rPr lang="en-US" altLang="ko-KR" sz="2800" b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ko-KR" altLang="en-US" sz="60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54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57973" y="363645"/>
            <a:ext cx="8087994" cy="4416211"/>
          </a:xfrm>
          <a:prstGeom prst="roundRect">
            <a:avLst>
              <a:gd name="adj" fmla="val 8369"/>
            </a:avLst>
          </a:prstGeom>
          <a:solidFill>
            <a:schemeClr val="bg1">
              <a:lumMod val="8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57973" y="2283718"/>
            <a:ext cx="1499291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odel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59832" y="2020053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FileExInfoDAO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59832" y="1296730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WordExInfoDAO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59832" y="3466700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FileExResInfoDAO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59831" y="2743376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WordExResInfoDAO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756060" y="3833264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CodingStyle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56060" y="3107491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FileExLevelInfo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56060" y="2381716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FolderInfo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56060" y="930166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ProgrammingLangInfo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756060" y="1655941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UserInfo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27584" y="3076667"/>
            <a:ext cx="792088" cy="386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65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57973" y="363645"/>
            <a:ext cx="8087994" cy="4416211"/>
          </a:xfrm>
          <a:prstGeom prst="roundRect">
            <a:avLst>
              <a:gd name="adj" fmla="val 8369"/>
            </a:avLst>
          </a:prstGeom>
          <a:solidFill>
            <a:schemeClr val="bg1">
              <a:lumMod val="8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57973" y="2283718"/>
            <a:ext cx="1499291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odel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59832" y="2020053"/>
            <a:ext cx="1730031" cy="380070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FileExInfoDAO</a:t>
            </a:r>
            <a:endParaRPr lang="ko-KR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59832" y="1296730"/>
            <a:ext cx="1730031" cy="380070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WordExInfoDAO</a:t>
            </a:r>
            <a:endParaRPr lang="ko-KR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59832" y="3466700"/>
            <a:ext cx="1730031" cy="380070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FileExResInfoDAO</a:t>
            </a:r>
            <a:endParaRPr lang="ko-KR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59831" y="2743376"/>
            <a:ext cx="1730031" cy="380070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WordExResInfoDAO</a:t>
            </a:r>
            <a:endParaRPr lang="ko-KR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756060" y="3833264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CodingStyle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56060" y="3107491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FileExLevelInfo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56060" y="2381716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FolderInfo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56060" y="930166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ProgrammingLangInfo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756060" y="1655941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UserInfo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27584" y="3076667"/>
            <a:ext cx="792088" cy="386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15079" y="350645"/>
            <a:ext cx="617378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프로젝트의 비용과 시간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그리고 </a:t>
            </a:r>
            <a:r>
              <a:rPr lang="ko-KR" altLang="en-US" sz="1200" b="1" dirty="0" smtClean="0">
                <a:solidFill>
                  <a:srgbClr val="FF66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우선순위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를 고려하여 </a:t>
            </a:r>
            <a:r>
              <a:rPr lang="ko-KR" altLang="en-US" sz="1200" b="1" dirty="0" smtClean="0">
                <a:solidFill>
                  <a:srgbClr val="FF66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핵심적인 </a:t>
            </a:r>
            <a:r>
              <a:rPr lang="en-US" altLang="ko-KR" sz="1200" b="1" dirty="0" smtClean="0">
                <a:solidFill>
                  <a:srgbClr val="FF66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4</a:t>
            </a:r>
            <a:r>
              <a:rPr lang="ko-KR" altLang="en-US" sz="1200" b="1" dirty="0" smtClean="0">
                <a:solidFill>
                  <a:srgbClr val="FF66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개의 </a:t>
            </a:r>
            <a:r>
              <a:rPr lang="en-US" altLang="ko-KR" sz="1200" b="1" dirty="0" smtClean="0">
                <a:solidFill>
                  <a:srgbClr val="FF66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DAO</a:t>
            </a:r>
            <a:r>
              <a:rPr lang="ko-KR" altLang="en-US" sz="1200" b="1" dirty="0" smtClean="0">
                <a:solidFill>
                  <a:srgbClr val="FF66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를 우선 구현 결정 </a:t>
            </a:r>
            <a:endParaRPr lang="ko-KR" altLang="en-US" sz="1200" b="1" dirty="0">
              <a:solidFill>
                <a:srgbClr val="FF66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7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57973" y="363645"/>
            <a:ext cx="8087994" cy="4416211"/>
          </a:xfrm>
          <a:prstGeom prst="roundRect">
            <a:avLst>
              <a:gd name="adj" fmla="val 8369"/>
            </a:avLst>
          </a:prstGeom>
          <a:solidFill>
            <a:schemeClr val="bg1">
              <a:lumMod val="8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57973" y="2283718"/>
            <a:ext cx="1499291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odel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59832" y="2020053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FileExInfoDAO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59832" y="1296730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WordExInfoDAO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59832" y="3466700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FileExResInfoDAO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59831" y="2743376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WordExResInfoDAO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27584" y="3076667"/>
            <a:ext cx="792088" cy="386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 smtClea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3600" dirty="0">
              <a:solidFill>
                <a:srgbClr val="FF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96136" y="1563638"/>
            <a:ext cx="158417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FF66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예제 정보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저장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789863" y="1486765"/>
            <a:ext cx="1006273" cy="723323"/>
            <a:chOff x="4789863" y="1486765"/>
            <a:chExt cx="1006273" cy="723323"/>
          </a:xfrm>
        </p:grpSpPr>
        <p:cxnSp>
          <p:nvCxnSpPr>
            <p:cNvPr id="3" name="직선 연결선 2"/>
            <p:cNvCxnSpPr>
              <a:stCxn id="29" idx="3"/>
            </p:cNvCxnSpPr>
            <p:nvPr/>
          </p:nvCxnSpPr>
          <p:spPr>
            <a:xfrm>
              <a:off x="4789863" y="1486765"/>
              <a:ext cx="71824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4789863" y="2210088"/>
              <a:ext cx="71824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V="1">
              <a:off x="5508104" y="1486765"/>
              <a:ext cx="0" cy="723323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508104" y="1848426"/>
              <a:ext cx="288032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/>
          <p:cNvSpPr/>
          <p:nvPr/>
        </p:nvSpPr>
        <p:spPr>
          <a:xfrm>
            <a:off x="5796136" y="3016387"/>
            <a:ext cx="216024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FF66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예제 결과 정보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저장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789863" y="2939514"/>
            <a:ext cx="1006273" cy="723323"/>
            <a:chOff x="4789863" y="1486765"/>
            <a:chExt cx="1006273" cy="723323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4789863" y="1486765"/>
              <a:ext cx="71824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4789863" y="2210088"/>
              <a:ext cx="71824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5508104" y="1486765"/>
              <a:ext cx="0" cy="723323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508104" y="1848426"/>
              <a:ext cx="288032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878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57973" y="363645"/>
            <a:ext cx="8087994" cy="4416211"/>
          </a:xfrm>
          <a:prstGeom prst="roundRect">
            <a:avLst>
              <a:gd name="adj" fmla="val 8369"/>
            </a:avLst>
          </a:prstGeom>
          <a:solidFill>
            <a:schemeClr val="bg1">
              <a:lumMod val="8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57973" y="2283718"/>
            <a:ext cx="1499291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odel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59832" y="2020053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FileExInfoDAO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59832" y="1296730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WordExInfoDAO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59832" y="3466700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FileExResInfoDAO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59831" y="2743376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WordExResInfoDAO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27584" y="3076667"/>
            <a:ext cx="792088" cy="386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 smtClea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3600" dirty="0">
              <a:solidFill>
                <a:srgbClr val="FF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076056" y="2283718"/>
            <a:ext cx="324036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 smtClean="0">
                <a:solidFill>
                  <a:srgbClr val="FF66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Singleton Pattern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적용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9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57973" y="363645"/>
            <a:ext cx="8087994" cy="4416211"/>
          </a:xfrm>
          <a:prstGeom prst="roundRect">
            <a:avLst>
              <a:gd name="adj" fmla="val 8369"/>
            </a:avLst>
          </a:prstGeom>
          <a:solidFill>
            <a:schemeClr val="bg1">
              <a:lumMod val="8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57973" y="2283718"/>
            <a:ext cx="1499291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 smtClea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odel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59832" y="2020053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FileExInfoDAO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59832" y="1296730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WordExInfoDAO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59832" y="3466700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FileExResInfoDAO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59831" y="2743376"/>
            <a:ext cx="1730031" cy="3800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WordExResInfoDAO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27584" y="3076667"/>
            <a:ext cx="792088" cy="386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 smtClea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3600" dirty="0">
              <a:solidFill>
                <a:srgbClr val="FF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076056" y="2283718"/>
            <a:ext cx="360040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 smtClean="0">
                <a:solidFill>
                  <a:srgbClr val="FF6600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Object Serialization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적용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0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59832" y="281913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시퀀스다이어그램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2" t="19584" r="6475" b="19584"/>
          <a:stretch/>
        </p:blipFill>
        <p:spPr>
          <a:xfrm>
            <a:off x="3619743" y="1955036"/>
            <a:ext cx="1904514" cy="7200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연결선 6"/>
          <p:cNvCxnSpPr/>
          <p:nvPr/>
        </p:nvCxnSpPr>
        <p:spPr>
          <a:xfrm>
            <a:off x="3394710" y="2787639"/>
            <a:ext cx="23545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97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2705350" y="1995686"/>
            <a:ext cx="4320480" cy="769441"/>
            <a:chOff x="2705350" y="1995686"/>
            <a:chExt cx="4320480" cy="769441"/>
          </a:xfrm>
        </p:grpSpPr>
        <p:sp>
          <p:nvSpPr>
            <p:cNvPr id="7" name="TextBox 6"/>
            <p:cNvSpPr txBox="1"/>
            <p:nvPr/>
          </p:nvSpPr>
          <p:spPr>
            <a:xfrm>
              <a:off x="3065390" y="2260157"/>
              <a:ext cx="3960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66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r>
                <a:rPr lang="ko-KR" altLang="en-US" dirty="0" smtClean="0">
                  <a:solidFill>
                    <a:srgbClr val="FF66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단어단위 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예제 연습하기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05350" y="1995686"/>
              <a:ext cx="57606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705350" y="3219822"/>
            <a:ext cx="4398046" cy="769441"/>
            <a:chOff x="2705350" y="3219822"/>
            <a:chExt cx="4398046" cy="769441"/>
          </a:xfrm>
        </p:grpSpPr>
        <p:sp>
          <p:nvSpPr>
            <p:cNvPr id="8" name="TextBox 7"/>
            <p:cNvSpPr txBox="1"/>
            <p:nvPr/>
          </p:nvSpPr>
          <p:spPr>
            <a:xfrm>
              <a:off x="3142956" y="3439993"/>
              <a:ext cx="3960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66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r>
                <a:rPr lang="ko-KR" altLang="en-US" dirty="0" smtClean="0">
                  <a:solidFill>
                    <a:srgbClr val="FF66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파일단위 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예제 연습하기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05350" y="3219822"/>
              <a:ext cx="57606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89001" y="561042"/>
            <a:ext cx="3965998" cy="1015663"/>
            <a:chOff x="179512" y="561042"/>
            <a:chExt cx="3965998" cy="1015663"/>
          </a:xfrm>
        </p:grpSpPr>
        <p:sp>
          <p:nvSpPr>
            <p:cNvPr id="15" name="TextBox 14"/>
            <p:cNvSpPr txBox="1"/>
            <p:nvPr/>
          </p:nvSpPr>
          <p:spPr>
            <a:xfrm>
              <a:off x="2993382" y="1073389"/>
              <a:ext cx="1152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</a:t>
              </a:r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9512" y="561042"/>
              <a:ext cx="29634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Code</a:t>
              </a:r>
              <a:r>
                <a:rPr lang="en-US" altLang="ko-KR" sz="6000" dirty="0" smtClean="0">
                  <a:solidFill>
                    <a:srgbClr val="FF66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up</a:t>
              </a:r>
              <a:endParaRPr lang="ko-KR" altLang="en-US" sz="6000" dirty="0">
                <a:solidFill>
                  <a:srgbClr val="FF66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12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" y="-1"/>
            <a:ext cx="4355976" cy="5143500"/>
          </a:xfrm>
          <a:custGeom>
            <a:avLst/>
            <a:gdLst/>
            <a:ahLst/>
            <a:cxnLst/>
            <a:rect l="l" t="t" r="r" b="b"/>
            <a:pathLst>
              <a:path w="4355976" h="5143500">
                <a:moveTo>
                  <a:pt x="0" y="0"/>
                </a:moveTo>
                <a:lnTo>
                  <a:pt x="2866749" y="0"/>
                </a:lnTo>
                <a:lnTo>
                  <a:pt x="2866749" y="290395"/>
                </a:lnTo>
                <a:lnTo>
                  <a:pt x="4355976" y="290395"/>
                </a:lnTo>
                <a:lnTo>
                  <a:pt x="4355976" y="752060"/>
                </a:lnTo>
                <a:lnTo>
                  <a:pt x="2866749" y="752060"/>
                </a:lnTo>
                <a:lnTo>
                  <a:pt x="2866749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fontAlgn="base"/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2709487" cy="5143500"/>
          </a:xfrm>
          <a:prstGeom prst="rect">
            <a:avLst/>
          </a:prstGeom>
          <a:gradFill flip="none" rotWithShape="1">
            <a:gsLst>
              <a:gs pos="57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79000"/>
                  <a:lumOff val="21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51236" y="2201040"/>
            <a:ext cx="2011121" cy="741421"/>
            <a:chOff x="293996" y="1914967"/>
            <a:chExt cx="2011121" cy="741421"/>
          </a:xfrm>
        </p:grpSpPr>
        <p:grpSp>
          <p:nvGrpSpPr>
            <p:cNvPr id="3" name="그룹 2"/>
            <p:cNvGrpSpPr/>
            <p:nvPr/>
          </p:nvGrpSpPr>
          <p:grpSpPr>
            <a:xfrm>
              <a:off x="467544" y="1914967"/>
              <a:ext cx="1800200" cy="632695"/>
              <a:chOff x="362083" y="1914967"/>
              <a:chExt cx="1800200" cy="632695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362083" y="1962887"/>
                <a:ext cx="18002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Code</a:t>
                </a:r>
                <a:endParaRPr lang="ko-KR" altLang="en-U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370195" y="1914967"/>
                <a:ext cx="6480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 smtClean="0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</a:t>
                </a:r>
                <a:endParaRPr lang="ko-KR" altLang="en-US" sz="3200" b="1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660132" y="2125423"/>
                <a:ext cx="4301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rgbClr val="FF66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ko-KR" altLang="en-US" sz="3200" b="1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293996" y="2410167"/>
              <a:ext cx="20111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Improve your coding speed!</a:t>
              </a:r>
              <a:endParaRPr lang="ko-KR" altLang="en-US" sz="1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866748" y="290394"/>
            <a:ext cx="1489227" cy="461665"/>
          </a:xfrm>
          <a:prstGeom prst="rect">
            <a:avLst/>
          </a:prstGeom>
          <a:solidFill>
            <a:srgbClr val="FF6600"/>
          </a:solidFill>
          <a:effectLst/>
        </p:spPr>
        <p:txBody>
          <a:bodyPr wrap="square">
            <a:spAutoFit/>
          </a:bodyPr>
          <a:lstStyle/>
          <a:p>
            <a:pPr algn="r" fontAlgn="base"/>
            <a:r>
              <a:rPr lang="en-US" altLang="ko-KR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973698" y="1320665"/>
            <a:ext cx="3838662" cy="3116790"/>
            <a:chOff x="3973698" y="1634945"/>
            <a:chExt cx="3838662" cy="3116790"/>
          </a:xfrm>
        </p:grpSpPr>
        <p:sp>
          <p:nvSpPr>
            <p:cNvPr id="13" name="직사각형 12"/>
            <p:cNvSpPr/>
            <p:nvPr/>
          </p:nvSpPr>
          <p:spPr>
            <a:xfrm>
              <a:off x="3973698" y="1634945"/>
              <a:ext cx="35283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lang="ko-KR" alt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프로젝트 개요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973698" y="2103114"/>
              <a:ext cx="35283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ko-KR" alt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업무 일정 </a:t>
              </a:r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/ </a:t>
              </a:r>
              <a:r>
                <a:rPr lang="ko-KR" alt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분담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973698" y="2571283"/>
              <a:ext cx="383866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3. </a:t>
              </a:r>
              <a:r>
                <a:rPr lang="ko-KR" alt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유즈케이스 정의서 </a:t>
              </a:r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/ </a:t>
              </a:r>
              <a:r>
                <a:rPr lang="ko-KR" alt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다이어그램 </a:t>
              </a:r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/ </a:t>
              </a:r>
              <a:r>
                <a:rPr lang="ko-KR" alt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명세서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973698" y="3039452"/>
              <a:ext cx="35283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ko-KR" alt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화면설계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973698" y="3507621"/>
              <a:ext cx="35283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5. </a:t>
              </a:r>
              <a:r>
                <a:rPr lang="ko-KR" alt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클래스 다이어그램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973698" y="3975790"/>
              <a:ext cx="35283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6. </a:t>
              </a:r>
              <a:r>
                <a:rPr lang="ko-KR" alt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시퀀스 다이어그램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973698" y="4443958"/>
              <a:ext cx="35283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7. </a:t>
              </a:r>
              <a:r>
                <a:rPr lang="ko-KR" alt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동영상 시연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543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3923928" y="3147814"/>
            <a:ext cx="1296144" cy="12961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임시</a:t>
            </a:r>
            <a:endParaRPr lang="en-US" altLang="ko-KR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저장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소</a:t>
            </a:r>
            <a:endParaRPr lang="en-US" altLang="ko-KR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547664" y="1347614"/>
            <a:ext cx="1296144" cy="12961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UI</a:t>
            </a:r>
          </a:p>
        </p:txBody>
      </p:sp>
      <p:sp>
        <p:nvSpPr>
          <p:cNvPr id="6" name="타원 5"/>
          <p:cNvSpPr/>
          <p:nvPr/>
        </p:nvSpPr>
        <p:spPr>
          <a:xfrm>
            <a:off x="6300192" y="1347614"/>
            <a:ext cx="1296144" cy="12961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Model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4113611" y="1672605"/>
            <a:ext cx="916779" cy="646162"/>
          </a:xfrm>
          <a:prstGeom prst="rightArrow">
            <a:avLst/>
          </a:prstGeom>
          <a:gradFill flip="none" rotWithShape="1">
            <a:gsLst>
              <a:gs pos="100000">
                <a:srgbClr val="FF6600">
                  <a:lumMod val="64000"/>
                  <a:lumOff val="36000"/>
                </a:srgbClr>
              </a:gs>
              <a:gs pos="0">
                <a:srgbClr val="FF66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478500" y="1098807"/>
            <a:ext cx="2317636" cy="395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사용자가 서비스를 요청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1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3923928" y="3147814"/>
            <a:ext cx="1296144" cy="12961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임시</a:t>
            </a:r>
            <a:endParaRPr lang="en-US" altLang="ko-KR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저장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소</a:t>
            </a:r>
            <a:endParaRPr lang="en-US" altLang="ko-KR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547664" y="1347614"/>
            <a:ext cx="1296144" cy="12961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UI</a:t>
            </a:r>
          </a:p>
        </p:txBody>
      </p:sp>
      <p:sp>
        <p:nvSpPr>
          <p:cNvPr id="6" name="타원 5"/>
          <p:cNvSpPr/>
          <p:nvPr/>
        </p:nvSpPr>
        <p:spPr>
          <a:xfrm>
            <a:off x="6300192" y="1347614"/>
            <a:ext cx="1296144" cy="12961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Model</a:t>
            </a:r>
          </a:p>
        </p:txBody>
      </p:sp>
      <p:sp>
        <p:nvSpPr>
          <p:cNvPr id="9" name="오른쪽 화살표 8"/>
          <p:cNvSpPr/>
          <p:nvPr/>
        </p:nvSpPr>
        <p:spPr>
          <a:xfrm rot="10800000">
            <a:off x="4113611" y="1672605"/>
            <a:ext cx="916779" cy="646162"/>
          </a:xfrm>
          <a:prstGeom prst="rightArrow">
            <a:avLst/>
          </a:prstGeom>
          <a:gradFill flip="none" rotWithShape="1">
            <a:gsLst>
              <a:gs pos="100000">
                <a:srgbClr val="FF6600">
                  <a:lumMod val="64000"/>
                  <a:lumOff val="36000"/>
                </a:srgbClr>
              </a:gs>
              <a:gs pos="0">
                <a:srgbClr val="FF66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879812" y="1098807"/>
            <a:ext cx="3384376" cy="3950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서비스에 필요한 예제데이터 제공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79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3923928" y="3147814"/>
            <a:ext cx="1296144" cy="12961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임시</a:t>
            </a:r>
            <a:endParaRPr lang="en-US" altLang="ko-KR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저장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소</a:t>
            </a:r>
            <a:endParaRPr lang="en-US" altLang="ko-KR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547664" y="1347614"/>
            <a:ext cx="1296144" cy="12961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UI</a:t>
            </a:r>
          </a:p>
        </p:txBody>
      </p:sp>
      <p:sp>
        <p:nvSpPr>
          <p:cNvPr id="6" name="타원 5"/>
          <p:cNvSpPr/>
          <p:nvPr/>
        </p:nvSpPr>
        <p:spPr>
          <a:xfrm>
            <a:off x="6300192" y="1347614"/>
            <a:ext cx="1296144" cy="12961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Model</a:t>
            </a:r>
          </a:p>
        </p:txBody>
      </p:sp>
      <p:sp>
        <p:nvSpPr>
          <p:cNvPr id="9" name="오른쪽 화살표 8"/>
          <p:cNvSpPr/>
          <p:nvPr/>
        </p:nvSpPr>
        <p:spPr>
          <a:xfrm rot="2700000">
            <a:off x="2974005" y="2585229"/>
            <a:ext cx="916779" cy="646162"/>
          </a:xfrm>
          <a:prstGeom prst="rightArrow">
            <a:avLst/>
          </a:prstGeom>
          <a:gradFill flip="none" rotWithShape="1">
            <a:gsLst>
              <a:gs pos="100000">
                <a:srgbClr val="FF6600">
                  <a:lumMod val="64000"/>
                  <a:lumOff val="36000"/>
                </a:srgbClr>
              </a:gs>
              <a:gs pos="0">
                <a:srgbClr val="FF66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03548" y="3064850"/>
            <a:ext cx="3384376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사용자가 연습을 </a:t>
            </a:r>
            <a:r>
              <a:rPr lang="ko-KR" altLang="en-US" sz="1600" b="1" dirty="0" smtClean="0">
                <a:solidFill>
                  <a:srgbClr val="FF66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시작</a:t>
            </a:r>
            <a:endParaRPr lang="en-US" altLang="ko-KR" sz="1600" b="1" dirty="0" smtClean="0">
              <a:solidFill>
                <a:srgbClr val="FF66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발생하는 결과 데이터를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임시 저장소에 저장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27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3923928" y="3147814"/>
            <a:ext cx="1296144" cy="12961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임시</a:t>
            </a:r>
            <a:endParaRPr lang="en-US" altLang="ko-KR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저장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소</a:t>
            </a:r>
            <a:endParaRPr lang="en-US" altLang="ko-KR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547664" y="1347614"/>
            <a:ext cx="1296144" cy="12961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UI</a:t>
            </a:r>
          </a:p>
        </p:txBody>
      </p:sp>
      <p:sp>
        <p:nvSpPr>
          <p:cNvPr id="6" name="타원 5"/>
          <p:cNvSpPr/>
          <p:nvPr/>
        </p:nvSpPr>
        <p:spPr>
          <a:xfrm>
            <a:off x="6300192" y="1347614"/>
            <a:ext cx="1296144" cy="12961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Model</a:t>
            </a:r>
          </a:p>
        </p:txBody>
      </p:sp>
      <p:sp>
        <p:nvSpPr>
          <p:cNvPr id="9" name="오른쪽 화살표 8"/>
          <p:cNvSpPr/>
          <p:nvPr/>
        </p:nvSpPr>
        <p:spPr>
          <a:xfrm rot="19105228">
            <a:off x="5457567" y="2585229"/>
            <a:ext cx="916779" cy="646162"/>
          </a:xfrm>
          <a:prstGeom prst="rightArrow">
            <a:avLst/>
          </a:prstGeom>
          <a:gradFill flip="none" rotWithShape="1">
            <a:gsLst>
              <a:gs pos="100000">
                <a:srgbClr val="FF6600">
                  <a:lumMod val="64000"/>
                  <a:lumOff val="36000"/>
                </a:srgbClr>
              </a:gs>
              <a:gs pos="0">
                <a:srgbClr val="FF66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340215" y="3173970"/>
            <a:ext cx="3384376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코딩연습이 끝날 경우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임시 저장소에 저장된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600" b="1" dirty="0" smtClean="0">
                <a:solidFill>
                  <a:srgbClr val="FF66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결과 데이터를 </a:t>
            </a:r>
            <a:r>
              <a:rPr lang="en-US" altLang="ko-KR" sz="1600" b="1" dirty="0" smtClean="0">
                <a:solidFill>
                  <a:srgbClr val="FF66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Model</a:t>
            </a:r>
            <a:r>
              <a:rPr lang="ko-KR" altLang="en-US" sz="1600" b="1" dirty="0" smtClean="0">
                <a:solidFill>
                  <a:srgbClr val="FF66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로 전송</a:t>
            </a:r>
            <a:endParaRPr lang="ko-KR" altLang="en-US" sz="1600" b="1" dirty="0">
              <a:solidFill>
                <a:srgbClr val="FF66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79812" y="411510"/>
            <a:ext cx="3384376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rgbClr val="FF66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네트워크 환경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으로의 확장성 고려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07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trick\Desktop\중간프로젝트 클래스다이어그램(최신)\단어예제_시퀀스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0325"/>
            <a:ext cx="9144000" cy="39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55576" y="0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단어 예제연습하기 시퀀스 다이어그램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08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trick\Desktop\중간프로젝트 클래스다이어그램(최신)\단어예제_시퀀스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r="49604" b="78655"/>
          <a:stretch/>
        </p:blipFill>
        <p:spPr bwMode="auto">
          <a:xfrm>
            <a:off x="368861" y="1364252"/>
            <a:ext cx="840627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55576" y="0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단어 예제연습하기 시퀀스 다이어그램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7" name="Picture 2" descr="C:\Users\Patrick\Desktop\중간프로젝트 클래스다이어그램(최신)\단어예제_시퀀스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8" t="8573" r="67512" b="88495"/>
          <a:stretch/>
        </p:blipFill>
        <p:spPr bwMode="auto">
          <a:xfrm>
            <a:off x="1667248" y="3578569"/>
            <a:ext cx="5809504" cy="60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1680138" y="3578569"/>
            <a:ext cx="5785164" cy="9054"/>
          </a:xfrm>
          <a:prstGeom prst="line">
            <a:avLst/>
          </a:prstGeom>
          <a:ln w="317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317687" y="2199992"/>
            <a:ext cx="2888055" cy="135802"/>
          </a:xfrm>
          <a:prstGeom prst="rect">
            <a:avLst/>
          </a:prstGeom>
          <a:noFill/>
          <a:ln w="222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68861" y="699542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사용자에게 단어리스트 제공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04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trick\Desktop\중간프로젝트 클래스다이어그램(최신)\단어예제_시퀀스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r="49604" b="78655"/>
          <a:stretch/>
        </p:blipFill>
        <p:spPr bwMode="auto">
          <a:xfrm>
            <a:off x="368861" y="1364252"/>
            <a:ext cx="840627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55576" y="0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단어 예제연습하기 시퀀스 다이어그램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0409" y="2394758"/>
            <a:ext cx="2888055" cy="135802"/>
          </a:xfrm>
          <a:prstGeom prst="rect">
            <a:avLst/>
          </a:prstGeom>
          <a:noFill/>
          <a:ln w="222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68861" y="699542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사용자에게 단어리스트 제공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673632" y="3578569"/>
            <a:ext cx="5796736" cy="398387"/>
            <a:chOff x="1763674" y="3639459"/>
            <a:chExt cx="5796736" cy="398387"/>
          </a:xfrm>
        </p:grpSpPr>
        <p:pic>
          <p:nvPicPr>
            <p:cNvPr id="11" name="Picture 2" descr="C:\Users\Patrick\Desktop\중간프로젝트 클래스다이어그램(최신)\단어예제_시퀀스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44" t="11584" r="50460" b="86534"/>
            <a:stretch/>
          </p:blipFill>
          <p:spPr bwMode="auto">
            <a:xfrm>
              <a:off x="1785283" y="3639459"/>
              <a:ext cx="5775127" cy="381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직선 연결선 12"/>
            <p:cNvCxnSpPr/>
            <p:nvPr/>
          </p:nvCxnSpPr>
          <p:spPr>
            <a:xfrm>
              <a:off x="1763674" y="4028792"/>
              <a:ext cx="5785164" cy="9054"/>
            </a:xfrm>
            <a:prstGeom prst="line">
              <a:avLst/>
            </a:prstGeom>
            <a:ln w="317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444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trick\Desktop\중간프로젝트 클래스다이어그램(최신)\단어예제_시퀀스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r="49604" b="78655"/>
          <a:stretch/>
        </p:blipFill>
        <p:spPr bwMode="auto">
          <a:xfrm>
            <a:off x="368861" y="1364252"/>
            <a:ext cx="840627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55576" y="0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단어 예제연습하기 시퀀스 다이어그램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8453" y="2403811"/>
            <a:ext cx="2888055" cy="135802"/>
          </a:xfrm>
          <a:prstGeom prst="rect">
            <a:avLst/>
          </a:prstGeom>
          <a:noFill/>
          <a:ln w="222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68861" y="699542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사용자가 서비스 요청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673632" y="3967902"/>
            <a:ext cx="5785164" cy="9054"/>
          </a:xfrm>
          <a:prstGeom prst="line">
            <a:avLst/>
          </a:prstGeom>
          <a:ln w="317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Patrick\Desktop\중간프로젝트 클래스다이어그램(최신)\단어예제_시퀀스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2" t="11519" r="77967" b="87346"/>
          <a:stretch/>
        </p:blipFill>
        <p:spPr bwMode="auto">
          <a:xfrm>
            <a:off x="1940152" y="3578569"/>
            <a:ext cx="5263696" cy="26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98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Patrick\Desktop\중간프로젝트 클래스다이어그램(최신)\단어예제_시퀀스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7" t="14345" r="60061" b="84074"/>
          <a:stretch/>
        </p:blipFill>
        <p:spPr bwMode="auto">
          <a:xfrm>
            <a:off x="1331135" y="3578569"/>
            <a:ext cx="6481730" cy="37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Patrick\Desktop\중간프로젝트 클래스다이어그램(최신)\단어예제_시퀀스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r="49604" b="78655"/>
          <a:stretch/>
        </p:blipFill>
        <p:spPr bwMode="auto">
          <a:xfrm>
            <a:off x="368861" y="1364252"/>
            <a:ext cx="840627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55576" y="0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단어 예제연습하기 시퀀스 다이어그램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97671" y="2661864"/>
            <a:ext cx="2888055" cy="135802"/>
          </a:xfrm>
          <a:prstGeom prst="rect">
            <a:avLst/>
          </a:prstGeom>
          <a:noFill/>
          <a:ln w="222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68861" y="699542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사용자가 서비스 요청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673632" y="3967902"/>
            <a:ext cx="5785164" cy="9054"/>
          </a:xfrm>
          <a:prstGeom prst="line">
            <a:avLst/>
          </a:prstGeom>
          <a:ln w="317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56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Patrick\Desktop\중간프로젝트 클래스다이어그램(최신)\단어예제_시퀀스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0" t="16602" r="51109" b="81860"/>
          <a:stretch/>
        </p:blipFill>
        <p:spPr bwMode="auto">
          <a:xfrm>
            <a:off x="1377688" y="3578569"/>
            <a:ext cx="6411949" cy="37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Patrick\Desktop\중간프로젝트 클래스다이어그램(최신)\단어예제_시퀀스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r="49604" b="78655"/>
          <a:stretch/>
        </p:blipFill>
        <p:spPr bwMode="auto">
          <a:xfrm>
            <a:off x="368861" y="1364252"/>
            <a:ext cx="840627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55576" y="0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단어 예제연습하기 시퀀스 다이어그램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33181" y="2877888"/>
            <a:ext cx="2888055" cy="135802"/>
          </a:xfrm>
          <a:prstGeom prst="rect">
            <a:avLst/>
          </a:prstGeom>
          <a:noFill/>
          <a:ln w="222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68861" y="699542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사용자가 서비스 요청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673632" y="3967902"/>
            <a:ext cx="5785164" cy="9054"/>
          </a:xfrm>
          <a:prstGeom prst="line">
            <a:avLst/>
          </a:prstGeom>
          <a:ln w="317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12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86000" y="211008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US" altLang="ko-K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86000" y="269486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US" altLang="ko-KR" sz="3200" dirty="0" smtClea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Coding</a:t>
            </a:r>
            <a:endParaRPr lang="ko-KR" altLang="en-US" sz="3200" dirty="0">
              <a:solidFill>
                <a:srgbClr val="FF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50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34949" y="1551642"/>
            <a:ext cx="7474102" cy="2028220"/>
            <a:chOff x="2000816" y="895780"/>
            <a:chExt cx="5187635" cy="1077362"/>
          </a:xfrm>
        </p:grpSpPr>
        <p:pic>
          <p:nvPicPr>
            <p:cNvPr id="1026" name="Picture 2" descr="C:\Users\Patrick\Desktop\중간프로젝트 클래스다이어그램(최신)\단어예제_시퀀스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81" t="19981" r="21386" b="60698"/>
            <a:stretch/>
          </p:blipFill>
          <p:spPr bwMode="auto">
            <a:xfrm>
              <a:off x="2000816" y="1203598"/>
              <a:ext cx="5187635" cy="769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C:\Users\Patrick\Desktop\중간프로젝트 클래스다이어그램(최신)\단어예제_시퀀스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81" t="554" r="21386" b="91718"/>
            <a:stretch/>
          </p:blipFill>
          <p:spPr bwMode="auto">
            <a:xfrm>
              <a:off x="2000816" y="895780"/>
              <a:ext cx="5187635" cy="307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직사각형 5"/>
          <p:cNvSpPr/>
          <p:nvPr/>
        </p:nvSpPr>
        <p:spPr>
          <a:xfrm>
            <a:off x="755576" y="0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단어 예제연습하기 시퀀스 다이어그램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3453" y="2139701"/>
            <a:ext cx="1488307" cy="150825"/>
          </a:xfrm>
          <a:prstGeom prst="rect">
            <a:avLst/>
          </a:prstGeom>
          <a:noFill/>
          <a:ln w="222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Picture 2" descr="C:\Users\Patrick\Desktop\중간프로젝트 클래스다이어그램(최신)\단어예제_시퀀스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1" t="20312" r="66697" b="77767"/>
          <a:stretch/>
        </p:blipFill>
        <p:spPr bwMode="auto">
          <a:xfrm>
            <a:off x="2521747" y="3578569"/>
            <a:ext cx="4123831" cy="39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1673632" y="3967902"/>
            <a:ext cx="5785164" cy="9054"/>
          </a:xfrm>
          <a:prstGeom prst="line">
            <a:avLst/>
          </a:prstGeom>
          <a:ln w="317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68861" y="699542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연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습 결과 임시기록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50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Patrick\Desktop\중간프로젝트 클래스다이어그램(최신)\단어예제_시퀀스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2" t="24783" r="41437" b="71940"/>
          <a:stretch/>
        </p:blipFill>
        <p:spPr bwMode="auto">
          <a:xfrm>
            <a:off x="1788753" y="3578569"/>
            <a:ext cx="5134445" cy="48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834949" y="1551642"/>
            <a:ext cx="7474102" cy="2028220"/>
            <a:chOff x="2000816" y="895780"/>
            <a:chExt cx="5187635" cy="1077362"/>
          </a:xfrm>
        </p:grpSpPr>
        <p:pic>
          <p:nvPicPr>
            <p:cNvPr id="1026" name="Picture 2" descr="C:\Users\Patrick\Desktop\중간프로젝트 클래스다이어그램(최신)\단어예제_시퀀스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81" t="19981" r="21386" b="60698"/>
            <a:stretch/>
          </p:blipFill>
          <p:spPr bwMode="auto">
            <a:xfrm>
              <a:off x="2000816" y="1203598"/>
              <a:ext cx="5187635" cy="769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C:\Users\Patrick\Desktop\중간프로젝트 클래스다이어그램(최신)\단어예제_시퀀스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81" t="554" r="21386" b="91718"/>
            <a:stretch/>
          </p:blipFill>
          <p:spPr bwMode="auto">
            <a:xfrm>
              <a:off x="2000816" y="895780"/>
              <a:ext cx="5187635" cy="307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직사각형 5"/>
          <p:cNvSpPr/>
          <p:nvPr/>
        </p:nvSpPr>
        <p:spPr>
          <a:xfrm>
            <a:off x="755576" y="0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단어 예제연습하기 시퀀스 다이어그램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47864" y="2564941"/>
            <a:ext cx="1488307" cy="150825"/>
          </a:xfrm>
          <a:prstGeom prst="rect">
            <a:avLst/>
          </a:prstGeom>
          <a:noFill/>
          <a:ln w="222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73632" y="3967902"/>
            <a:ext cx="5785164" cy="9054"/>
          </a:xfrm>
          <a:prstGeom prst="line">
            <a:avLst/>
          </a:prstGeom>
          <a:ln w="317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68861" y="699542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연습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결과 임시기록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652249" y="699542"/>
            <a:ext cx="1493822" cy="316871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dirty="0" smtClean="0"/>
              <a:t>일반문자 입력 시</a:t>
            </a:r>
            <a:endParaRPr lang="ko-KR" altLang="en-US" sz="1400" b="1" dirty="0"/>
          </a:p>
        </p:txBody>
      </p:sp>
      <p:sp>
        <p:nvSpPr>
          <p:cNvPr id="11" name="직사각형 10"/>
          <p:cNvSpPr/>
          <p:nvPr/>
        </p:nvSpPr>
        <p:spPr>
          <a:xfrm>
            <a:off x="6058182" y="3777867"/>
            <a:ext cx="1730031" cy="380070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ControlResultList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53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Patrick\Desktop\중간프로젝트 클래스다이어그램(최신)\단어예제_시퀀스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3" t="28955" r="45268" b="68096"/>
          <a:stretch/>
        </p:blipFill>
        <p:spPr bwMode="auto">
          <a:xfrm>
            <a:off x="1673631" y="3578569"/>
            <a:ext cx="6275507" cy="63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834949" y="1551642"/>
            <a:ext cx="7474102" cy="2028220"/>
            <a:chOff x="2000816" y="895780"/>
            <a:chExt cx="5187635" cy="1077362"/>
          </a:xfrm>
        </p:grpSpPr>
        <p:pic>
          <p:nvPicPr>
            <p:cNvPr id="1026" name="Picture 2" descr="C:\Users\Patrick\Desktop\중간프로젝트 클래스다이어그램(최신)\단어예제_시퀀스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81" t="19981" r="21386" b="60698"/>
            <a:stretch/>
          </p:blipFill>
          <p:spPr bwMode="auto">
            <a:xfrm>
              <a:off x="2000816" y="1203598"/>
              <a:ext cx="5187635" cy="769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C:\Users\Patrick\Desktop\중간프로젝트 클래스다이어그램(최신)\단어예제_시퀀스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81" t="554" r="21386" b="91718"/>
            <a:stretch/>
          </p:blipFill>
          <p:spPr bwMode="auto">
            <a:xfrm>
              <a:off x="2000816" y="895780"/>
              <a:ext cx="5187635" cy="307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직사각형 5"/>
          <p:cNvSpPr/>
          <p:nvPr/>
        </p:nvSpPr>
        <p:spPr>
          <a:xfrm>
            <a:off x="755576" y="0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단어 예제연습하기 시퀀스 다이어그램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15816" y="2787774"/>
            <a:ext cx="2232248" cy="150825"/>
          </a:xfrm>
          <a:prstGeom prst="rect">
            <a:avLst/>
          </a:prstGeom>
          <a:noFill/>
          <a:ln w="222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73632" y="3967902"/>
            <a:ext cx="5785164" cy="9054"/>
          </a:xfrm>
          <a:prstGeom prst="line">
            <a:avLst/>
          </a:prstGeom>
          <a:ln w="317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68861" y="699542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연습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결과 임시기록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652249" y="699542"/>
            <a:ext cx="1493822" cy="316871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dirty="0" smtClean="0"/>
              <a:t>엔터 입력 시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9608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Patrick\Desktop\중간프로젝트 클래스다이어그램(최신)\단어예제_시퀀스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3" t="30103" r="22970" b="68005"/>
          <a:stretch/>
        </p:blipFill>
        <p:spPr bwMode="auto">
          <a:xfrm>
            <a:off x="1378355" y="3578569"/>
            <a:ext cx="6570783" cy="35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834949" y="1551642"/>
            <a:ext cx="7474102" cy="2028220"/>
            <a:chOff x="2000816" y="895780"/>
            <a:chExt cx="5187635" cy="1077362"/>
          </a:xfrm>
        </p:grpSpPr>
        <p:pic>
          <p:nvPicPr>
            <p:cNvPr id="1026" name="Picture 2" descr="C:\Users\Patrick\Desktop\중간프로젝트 클래스다이어그램(최신)\단어예제_시퀀스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81" t="19981" r="21386" b="60698"/>
            <a:stretch/>
          </p:blipFill>
          <p:spPr bwMode="auto">
            <a:xfrm>
              <a:off x="2000816" y="1203598"/>
              <a:ext cx="5187635" cy="769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C:\Users\Patrick\Desktop\중간프로젝트 클래스다이어그램(최신)\단어예제_시퀀스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81" t="554" r="21386" b="91718"/>
            <a:stretch/>
          </p:blipFill>
          <p:spPr bwMode="auto">
            <a:xfrm>
              <a:off x="2000816" y="895780"/>
              <a:ext cx="5187635" cy="307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직사각형 5"/>
          <p:cNvSpPr/>
          <p:nvPr/>
        </p:nvSpPr>
        <p:spPr>
          <a:xfrm>
            <a:off x="755576" y="0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단어 예제연습하기 시퀀스 다이어그램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52120" y="2859782"/>
            <a:ext cx="2448272" cy="150825"/>
          </a:xfrm>
          <a:prstGeom prst="rect">
            <a:avLst/>
          </a:prstGeom>
          <a:noFill/>
          <a:ln w="222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73632" y="3967902"/>
            <a:ext cx="5785164" cy="9054"/>
          </a:xfrm>
          <a:prstGeom prst="line">
            <a:avLst/>
          </a:prstGeom>
          <a:ln w="317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68861" y="699542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연습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결과 임시기록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652249" y="699542"/>
            <a:ext cx="1493822" cy="316871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dirty="0"/>
              <a:t>엔터 입력 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373617" y="3867894"/>
            <a:ext cx="1730031" cy="380070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ResultList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72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trick\Desktop\중간프로젝트 클래스다이어그램(최신)\단어예제_시퀀스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t="46384"/>
          <a:stretch/>
        </p:blipFill>
        <p:spPr bwMode="auto">
          <a:xfrm>
            <a:off x="0" y="1707654"/>
            <a:ext cx="8820472" cy="213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55576" y="0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단어 예제연습하기 시퀀스 다이어그램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861" y="699542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되돌아가기 요청시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52249" y="699542"/>
            <a:ext cx="1493822" cy="316871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/>
              <a:t>DAO </a:t>
            </a:r>
            <a:r>
              <a:rPr lang="ko-KR" altLang="en-US" sz="1400" b="1" dirty="0" smtClean="0"/>
              <a:t>저장</a:t>
            </a:r>
            <a:endParaRPr lang="ko-KR" altLang="en-US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236221" y="1844861"/>
            <a:ext cx="1005840" cy="189679"/>
          </a:xfrm>
          <a:prstGeom prst="rect">
            <a:avLst/>
          </a:prstGeom>
          <a:noFill/>
          <a:ln w="222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1673632" y="3967902"/>
            <a:ext cx="5785164" cy="9054"/>
          </a:xfrm>
          <a:prstGeom prst="line">
            <a:avLst/>
          </a:prstGeom>
          <a:ln w="317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Patrick\Desktop\중간프로젝트 클래스다이어그램(최신)\단어예제_시퀀스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52209" r="82879" b="45878"/>
          <a:stretch/>
        </p:blipFill>
        <p:spPr bwMode="auto">
          <a:xfrm>
            <a:off x="2212403" y="3578569"/>
            <a:ext cx="4719195" cy="38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00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trick\Desktop\중간프로젝트 클래스다이어그램(최신)\단어예제_시퀀스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t="46384"/>
          <a:stretch/>
        </p:blipFill>
        <p:spPr bwMode="auto">
          <a:xfrm>
            <a:off x="0" y="1707654"/>
            <a:ext cx="8820472" cy="213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Patrick\Desktop\중간프로젝트 클래스다이어그램(최신)\단어예제_시퀀스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1" t="58064" r="58274" b="40128"/>
          <a:stretch/>
        </p:blipFill>
        <p:spPr bwMode="auto">
          <a:xfrm>
            <a:off x="2428780" y="3578569"/>
            <a:ext cx="4286440" cy="4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55576" y="0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단어 예제연습하기 시퀀스 다이어그램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861" y="699542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되돌아가기 요청시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52249" y="699542"/>
            <a:ext cx="1493822" cy="316871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/>
              <a:t>DAO </a:t>
            </a:r>
            <a:r>
              <a:rPr lang="ko-KR" altLang="en-US" sz="1400" b="1" dirty="0" smtClean="0"/>
              <a:t>저장</a:t>
            </a:r>
            <a:endParaRPr lang="ko-KR" altLang="en-US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2567941" y="2119181"/>
            <a:ext cx="1005840" cy="189679"/>
          </a:xfrm>
          <a:prstGeom prst="rect">
            <a:avLst/>
          </a:prstGeom>
          <a:noFill/>
          <a:ln w="222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1673632" y="3967902"/>
            <a:ext cx="5785164" cy="9054"/>
          </a:xfrm>
          <a:prstGeom prst="line">
            <a:avLst/>
          </a:prstGeom>
          <a:ln w="317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30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trick\Desktop\중간프로젝트 클래스다이어그램(최신)\단어예제_시퀀스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t="46384"/>
          <a:stretch/>
        </p:blipFill>
        <p:spPr bwMode="auto">
          <a:xfrm>
            <a:off x="0" y="1707654"/>
            <a:ext cx="8820472" cy="213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55576" y="0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단어 예제연습하기 시퀀스 다이어그램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861" y="699542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되돌아가기 요청시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52249" y="699542"/>
            <a:ext cx="1493822" cy="316871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/>
              <a:t>DAO </a:t>
            </a:r>
            <a:r>
              <a:rPr lang="ko-KR" altLang="en-US" sz="1400" b="1" dirty="0" smtClean="0"/>
              <a:t>저장</a:t>
            </a:r>
            <a:endParaRPr lang="ko-KR" altLang="en-US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5942424" y="2166047"/>
            <a:ext cx="1941944" cy="189679"/>
          </a:xfrm>
          <a:prstGeom prst="rect">
            <a:avLst/>
          </a:prstGeom>
          <a:noFill/>
          <a:ln w="222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Picture 2" descr="C:\Users\Patrick\Desktop\중간프로젝트 클래스다이어그램(최신)\단어예제_시퀀스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2" t="59040" r="10238" b="38284"/>
          <a:stretch/>
        </p:blipFill>
        <p:spPr bwMode="auto">
          <a:xfrm>
            <a:off x="154697" y="3578569"/>
            <a:ext cx="8834607" cy="49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/>
          <p:cNvCxnSpPr/>
          <p:nvPr/>
        </p:nvCxnSpPr>
        <p:spPr>
          <a:xfrm>
            <a:off x="251520" y="4011910"/>
            <a:ext cx="8352928" cy="0"/>
          </a:xfrm>
          <a:prstGeom prst="line">
            <a:avLst/>
          </a:prstGeom>
          <a:ln w="317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419872" y="4327250"/>
            <a:ext cx="2016224" cy="40851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err="1" smtClean="0"/>
              <a:t>WordEXResAnalysor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94428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trick\Desktop\중간프로젝트 클래스다이어그램(최신)\단어예제_시퀀스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t="46384"/>
          <a:stretch/>
        </p:blipFill>
        <p:spPr bwMode="auto">
          <a:xfrm>
            <a:off x="0" y="1707654"/>
            <a:ext cx="8820472" cy="213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55576" y="0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단어 예제연습하기 시퀀스 다이어그램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8861" y="699542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되돌아가기 요청시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52249" y="699542"/>
            <a:ext cx="1493822" cy="316871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/>
              <a:t>DAO </a:t>
            </a:r>
            <a:r>
              <a:rPr lang="ko-KR" altLang="en-US" sz="1400" b="1" dirty="0" smtClean="0"/>
              <a:t>저장</a:t>
            </a:r>
            <a:endParaRPr lang="ko-KR" altLang="en-US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6446480" y="2382071"/>
            <a:ext cx="2373992" cy="189679"/>
          </a:xfrm>
          <a:prstGeom prst="rect">
            <a:avLst/>
          </a:prstGeom>
          <a:noFill/>
          <a:ln w="222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251520" y="4011910"/>
            <a:ext cx="8352928" cy="0"/>
          </a:xfrm>
          <a:prstGeom prst="line">
            <a:avLst/>
          </a:prstGeom>
          <a:ln w="317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Patrick\Desktop\중간프로젝트 클래스다이어그램(최신)\단어예제_시퀀스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88" t="64152" r="4918" b="34040"/>
          <a:stretch/>
        </p:blipFill>
        <p:spPr bwMode="auto">
          <a:xfrm>
            <a:off x="223705" y="3629369"/>
            <a:ext cx="8408558" cy="33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24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59832" y="281913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동영상 시연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2" t="19584" r="6475" b="19584"/>
          <a:stretch/>
        </p:blipFill>
        <p:spPr>
          <a:xfrm>
            <a:off x="3619743" y="1955036"/>
            <a:ext cx="1904514" cy="7200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연결선 6"/>
          <p:cNvCxnSpPr/>
          <p:nvPr/>
        </p:nvCxnSpPr>
        <p:spPr>
          <a:xfrm>
            <a:off x="3394710" y="2787639"/>
            <a:ext cx="23545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73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5576" y="0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시연동영상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2" name="프로젝트 동영상(최신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3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2" y="1012482"/>
            <a:ext cx="8194876" cy="311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2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2" t="19584" r="6475" b="19584"/>
          <a:stretch/>
        </p:blipFill>
        <p:spPr>
          <a:xfrm>
            <a:off x="3619743" y="2211710"/>
            <a:ext cx="1904514" cy="7200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86000" y="293179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ko-KR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감사합니다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66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43608" y="2215715"/>
            <a:ext cx="72008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이경원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메인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분석 및 통계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UI &amp; DAO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설계 및 구현</a:t>
            </a:r>
          </a:p>
          <a:p>
            <a:pPr fontAlgn="base"/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심의석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파일예제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UI &amp; DAO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설계 및 구현</a:t>
            </a:r>
          </a:p>
          <a:p>
            <a:pPr fontAlgn="base"/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배소연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파일 입출력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단어예제 부분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UI &amp; DAO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설계 및 구현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15890" y="1131590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업무 분담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97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59832" y="281913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요구사항 정의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2" t="19584" r="6475" b="19584"/>
          <a:stretch/>
        </p:blipFill>
        <p:spPr>
          <a:xfrm>
            <a:off x="3619743" y="1955036"/>
            <a:ext cx="1904514" cy="7200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연결선 6"/>
          <p:cNvCxnSpPr/>
          <p:nvPr/>
        </p:nvCxnSpPr>
        <p:spPr>
          <a:xfrm>
            <a:off x="3394710" y="2787639"/>
            <a:ext cx="23545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73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Programmer Icons - Download for Free at Icons8 -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0" t="35926" r="14894" b="38518"/>
          <a:stretch/>
        </p:blipFill>
        <p:spPr>
          <a:xfrm>
            <a:off x="3705225" y="1526663"/>
            <a:ext cx="1733550" cy="1314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35796" y="3247506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프로그래밍을 시작한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초급개발자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755576" y="0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요구사항정의서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 Target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3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Pencil Icons - Download for Free at Icons8 - Chrome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35245" r="9492" b="38099"/>
          <a:stretch/>
        </p:blipFill>
        <p:spPr>
          <a:xfrm>
            <a:off x="3962400" y="1731515"/>
            <a:ext cx="1200150" cy="904746"/>
          </a:xfrm>
        </p:spPr>
      </p:pic>
      <p:sp>
        <p:nvSpPr>
          <p:cNvPr id="6" name="직사각형 5"/>
          <p:cNvSpPr/>
          <p:nvPr/>
        </p:nvSpPr>
        <p:spPr>
          <a:xfrm>
            <a:off x="755576" y="0"/>
            <a:ext cx="3600400" cy="396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요구사항정의서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 Needs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35796" y="3247506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간편하게 연습할 수 있는 코드 타이핑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2596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1358</Words>
  <Application>Microsoft Office PowerPoint</Application>
  <PresentationFormat>화면 슬라이드 쇼(16:9)</PresentationFormat>
  <Paragraphs>339</Paragraphs>
  <Slides>50</Slides>
  <Notes>43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7" baseType="lpstr">
      <vt:lpstr>굴림</vt:lpstr>
      <vt:lpstr>Arial</vt:lpstr>
      <vt:lpstr>-윤고딕330</vt:lpstr>
      <vt:lpstr>맑은 고딕</vt:lpstr>
      <vt:lpstr>나눔손글씨 붓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UC001_파일단위 코딩연습하기</vt:lpstr>
      <vt:lpstr>UC002_단어단위 코딩연습하기</vt:lpstr>
      <vt:lpstr>UC003_사용자 코딩결과 분석 및 통계보기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Patrick</dc:creator>
  <cp:lastModifiedBy>Patrick</cp:lastModifiedBy>
  <cp:revision>87</cp:revision>
  <cp:lastPrinted>2015-05-16T01:02:22Z</cp:lastPrinted>
  <dcterms:created xsi:type="dcterms:W3CDTF">2015-05-03T07:21:51Z</dcterms:created>
  <dcterms:modified xsi:type="dcterms:W3CDTF">2015-05-16T02:45:23Z</dcterms:modified>
</cp:coreProperties>
</file>